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9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</p:sldIdLst>
  <p:sldSz cx="18288000" cy="10287000"/>
  <p:notesSz cx="6858000" cy="9144000"/>
  <p:embeddedFontLst>
    <p:embeddedFont>
      <p:font typeface="Arimo Bold" panose="020B0604020202020204" charset="0"/>
      <p:regular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Fira Sans Bold" panose="020B0604020202020204" charset="0"/>
      <p:regular r:id="rId47"/>
    </p:embeddedFont>
    <p:embeddedFont>
      <p:font typeface="League Spartan" panose="020B0604020202020204" charset="0"/>
      <p:regular r:id="rId48"/>
    </p:embeddedFont>
    <p:embeddedFont>
      <p:font typeface="Muli" panose="020B0604020202020204" charset="0"/>
      <p:regular r:id="rId49"/>
    </p:embeddedFont>
    <p:embeddedFont>
      <p:font typeface="Muli Bold" panose="020B0604020202020204" charset="0"/>
      <p:regular r:id="rId50"/>
    </p:embeddedFont>
    <p:embeddedFont>
      <p:font typeface="Muli Bold Italics" panose="020B0604020202020204" charset="0"/>
      <p:regular r:id="rId51"/>
    </p:embeddedFont>
    <p:embeddedFont>
      <p:font typeface="Muli Semi-Bold" panose="020B0604020202020204" charset="0"/>
      <p:regular r:id="rId52"/>
    </p:embeddedFont>
    <p:embeddedFont>
      <p:font typeface="Muli Ultra-Bold" panose="020B0604020202020204" charset="0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48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5.svg"/><Relationship Id="rId7" Type="http://schemas.openxmlformats.org/officeDocument/2006/relationships/image" Target="../media/image4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5.svg"/><Relationship Id="rId7" Type="http://schemas.openxmlformats.org/officeDocument/2006/relationships/image" Target="../media/image48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5.svg"/><Relationship Id="rId7" Type="http://schemas.openxmlformats.org/officeDocument/2006/relationships/image" Target="../media/image5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jpe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7" Type="http://schemas.openxmlformats.org/officeDocument/2006/relationships/image" Target="../media/image83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svg"/><Relationship Id="rId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3" Type="http://schemas.openxmlformats.org/officeDocument/2006/relationships/image" Target="../media/image85.sv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80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8618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27722" y="326052"/>
            <a:ext cx="8844391" cy="970328"/>
            <a:chOff x="0" y="0"/>
            <a:chExt cx="11078064" cy="12153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79334" cy="1215386"/>
            </a:xfrm>
            <a:custGeom>
              <a:avLst/>
              <a:gdLst/>
              <a:ahLst/>
              <a:cxnLst/>
              <a:rect l="l" t="t" r="r" b="b"/>
              <a:pathLst>
                <a:path w="11079334" h="1215386">
                  <a:moveTo>
                    <a:pt x="10525614" y="1215386"/>
                  </a:moveTo>
                  <a:lnTo>
                    <a:pt x="553720" y="1215386"/>
                  </a:lnTo>
                  <a:cubicBezTo>
                    <a:pt x="247650" y="1215386"/>
                    <a:pt x="0" y="943301"/>
                    <a:pt x="0" y="608401"/>
                  </a:cubicBezTo>
                  <a:cubicBezTo>
                    <a:pt x="0" y="272106"/>
                    <a:pt x="247650" y="0"/>
                    <a:pt x="553720" y="0"/>
                  </a:cubicBezTo>
                  <a:lnTo>
                    <a:pt x="10525614" y="0"/>
                  </a:lnTo>
                  <a:cubicBezTo>
                    <a:pt x="10831684" y="0"/>
                    <a:pt x="11079334" y="272106"/>
                    <a:pt x="11079334" y="608401"/>
                  </a:cubicBezTo>
                  <a:cubicBezTo>
                    <a:pt x="11078064" y="943301"/>
                    <a:pt x="10830414" y="1215386"/>
                    <a:pt x="10525614" y="1215386"/>
                  </a:cubicBezTo>
                  <a:close/>
                </a:path>
              </a:pathLst>
            </a:custGeom>
            <a:solidFill>
              <a:srgbClr val="278067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028700" y="1459876"/>
            <a:ext cx="16291008" cy="8611891"/>
          </a:xfrm>
          <a:custGeom>
            <a:avLst/>
            <a:gdLst/>
            <a:ahLst/>
            <a:cxnLst/>
            <a:rect l="l" t="t" r="r" b="b"/>
            <a:pathLst>
              <a:path w="16291008" h="8611891">
                <a:moveTo>
                  <a:pt x="0" y="0"/>
                </a:moveTo>
                <a:lnTo>
                  <a:pt x="16291008" y="0"/>
                </a:lnTo>
                <a:lnTo>
                  <a:pt x="16291008" y="8611891"/>
                </a:lnTo>
                <a:lnTo>
                  <a:pt x="0" y="86118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377917" y="416880"/>
            <a:ext cx="9144000" cy="712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 spc="377">
                <a:solidFill>
                  <a:srgbClr val="FFFFFF"/>
                </a:solidFill>
                <a:latin typeface="Muli Bold"/>
              </a:rPr>
              <a:t>Mô hình ERD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4154" y="2046453"/>
            <a:ext cx="16287506" cy="8562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7837" lvl="1" indent="-288919" algn="just">
              <a:lnSpc>
                <a:spcPts val="4041"/>
              </a:lnSpc>
              <a:buFont typeface="Arial"/>
              <a:buChar char="•"/>
            </a:pPr>
            <a:r>
              <a:rPr lang="en-US" sz="2676" spc="262" dirty="0" err="1">
                <a:solidFill>
                  <a:srgbClr val="FF3131"/>
                </a:solidFill>
                <a:latin typeface="Muli Bold"/>
              </a:rPr>
              <a:t>Cửa</a:t>
            </a:r>
            <a:r>
              <a:rPr lang="en-US" sz="2676" spc="262" dirty="0">
                <a:solidFill>
                  <a:srgbClr val="FF3131"/>
                </a:solidFill>
                <a:latin typeface="Muli Bold"/>
              </a:rPr>
              <a:t> </a:t>
            </a:r>
            <a:r>
              <a:rPr lang="en-US" sz="2676" spc="262" dirty="0" err="1">
                <a:solidFill>
                  <a:srgbClr val="FF3131"/>
                </a:solidFill>
                <a:latin typeface="Muli Bold"/>
              </a:rPr>
              <a:t>hàng</a:t>
            </a:r>
            <a:r>
              <a:rPr lang="en-US" sz="2676" spc="262" dirty="0">
                <a:solidFill>
                  <a:srgbClr val="000000"/>
                </a:solidFill>
                <a:latin typeface="Muli Bold"/>
              </a:rPr>
              <a:t> (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mã</a:t>
            </a:r>
            <a:r>
              <a:rPr lang="en-US" sz="2676" u="sng" spc="262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cửa</a:t>
            </a:r>
            <a:r>
              <a:rPr lang="en-US" sz="2676" u="sng" spc="262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hàng</a:t>
            </a:r>
            <a:r>
              <a:rPr lang="en-US" sz="2676" spc="262" dirty="0">
                <a:solidFill>
                  <a:srgbClr val="000000"/>
                </a:solidFill>
                <a:latin typeface="Muli Bold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tên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cửa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hàng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địa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chỉ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số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điện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thoại</a:t>
            </a:r>
            <a:r>
              <a:rPr lang="en-US" sz="2676" spc="262" dirty="0">
                <a:solidFill>
                  <a:srgbClr val="000000"/>
                </a:solidFill>
                <a:latin typeface="Muli Bold"/>
              </a:rPr>
              <a:t>)</a:t>
            </a:r>
          </a:p>
          <a:p>
            <a:pPr marL="577837" lvl="1" indent="-288919" algn="just">
              <a:lnSpc>
                <a:spcPts val="4041"/>
              </a:lnSpc>
              <a:buFont typeface="Arial"/>
              <a:buChar char="•"/>
            </a:pPr>
            <a:r>
              <a:rPr lang="en-US" sz="2676" spc="262" dirty="0" err="1">
                <a:solidFill>
                  <a:srgbClr val="FF3131"/>
                </a:solidFill>
                <a:latin typeface="Muli Bold"/>
              </a:rPr>
              <a:t>Sản</a:t>
            </a:r>
            <a:r>
              <a:rPr lang="en-US" sz="2676" spc="262" dirty="0">
                <a:solidFill>
                  <a:srgbClr val="FF3131"/>
                </a:solidFill>
                <a:latin typeface="Muli Bold"/>
              </a:rPr>
              <a:t> </a:t>
            </a:r>
            <a:r>
              <a:rPr lang="en-US" sz="2676" spc="262" dirty="0" err="1">
                <a:solidFill>
                  <a:srgbClr val="FF3131"/>
                </a:solidFill>
                <a:latin typeface="Muli Bold"/>
              </a:rPr>
              <a:t>phẩm</a:t>
            </a:r>
            <a:r>
              <a:rPr lang="en-US" sz="2676" spc="262" dirty="0">
                <a:solidFill>
                  <a:srgbClr val="000000"/>
                </a:solidFill>
                <a:latin typeface="Muli Bold"/>
              </a:rPr>
              <a:t> (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mã</a:t>
            </a:r>
            <a:r>
              <a:rPr lang="en-US" sz="2676" u="sng" spc="262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sản</a:t>
            </a:r>
            <a:r>
              <a:rPr lang="en-US" sz="2676" u="sng" spc="262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phẩm</a:t>
            </a:r>
            <a:r>
              <a:rPr lang="en-US" sz="2676" spc="262" dirty="0">
                <a:solidFill>
                  <a:srgbClr val="000000"/>
                </a:solidFill>
                <a:latin typeface="Muli Bold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tên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sản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phẩm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màu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sắc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đơn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vị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tính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đơn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giá</a:t>
            </a:r>
            <a:r>
              <a:rPr lang="en-US" sz="2676" spc="262" dirty="0">
                <a:solidFill>
                  <a:srgbClr val="000000"/>
                </a:solidFill>
                <a:latin typeface="Muli Bold"/>
              </a:rPr>
              <a:t>)</a:t>
            </a:r>
          </a:p>
          <a:p>
            <a:pPr marL="577837" lvl="1" indent="-288919" algn="just">
              <a:lnSpc>
                <a:spcPts val="4041"/>
              </a:lnSpc>
              <a:buFont typeface="Arial"/>
              <a:buChar char="•"/>
            </a:pPr>
            <a:r>
              <a:rPr lang="en-US" sz="2676" spc="262" dirty="0" err="1">
                <a:solidFill>
                  <a:srgbClr val="FF3131"/>
                </a:solidFill>
                <a:latin typeface="Muli Bold"/>
              </a:rPr>
              <a:t>Cửa</a:t>
            </a:r>
            <a:r>
              <a:rPr lang="en-US" sz="2676" spc="262" dirty="0">
                <a:solidFill>
                  <a:srgbClr val="FF3131"/>
                </a:solidFill>
                <a:latin typeface="Muli Bold"/>
              </a:rPr>
              <a:t> </a:t>
            </a:r>
            <a:r>
              <a:rPr lang="en-US" sz="2676" spc="262" dirty="0" err="1">
                <a:solidFill>
                  <a:srgbClr val="FF3131"/>
                </a:solidFill>
                <a:latin typeface="Muli Bold"/>
              </a:rPr>
              <a:t>hàng</a:t>
            </a:r>
            <a:r>
              <a:rPr lang="en-US" sz="2676" spc="262" dirty="0">
                <a:solidFill>
                  <a:srgbClr val="FF3131"/>
                </a:solidFill>
                <a:latin typeface="Muli Bold"/>
              </a:rPr>
              <a:t> - </a:t>
            </a:r>
            <a:r>
              <a:rPr lang="en-US" sz="2676" spc="262" dirty="0" err="1">
                <a:solidFill>
                  <a:srgbClr val="FF3131"/>
                </a:solidFill>
                <a:latin typeface="Muli Bold"/>
              </a:rPr>
              <a:t>sản</a:t>
            </a:r>
            <a:r>
              <a:rPr lang="en-US" sz="2676" spc="262" dirty="0">
                <a:solidFill>
                  <a:srgbClr val="FF3131"/>
                </a:solidFill>
                <a:latin typeface="Muli Bold"/>
              </a:rPr>
              <a:t> </a:t>
            </a:r>
            <a:r>
              <a:rPr lang="en-US" sz="2676" spc="262" dirty="0" err="1">
                <a:solidFill>
                  <a:srgbClr val="FF3131"/>
                </a:solidFill>
                <a:latin typeface="Muli Bold"/>
              </a:rPr>
              <a:t>phẩm</a:t>
            </a:r>
            <a:r>
              <a:rPr lang="en-US" sz="2676" spc="262" dirty="0">
                <a:solidFill>
                  <a:srgbClr val="000000"/>
                </a:solidFill>
                <a:latin typeface="Muli Bold"/>
              </a:rPr>
              <a:t> (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mã</a:t>
            </a:r>
            <a:r>
              <a:rPr lang="en-US" sz="2676" u="sng" spc="262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cửa</a:t>
            </a:r>
            <a:r>
              <a:rPr lang="en-US" sz="2676" u="sng" spc="262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hàng</a:t>
            </a:r>
            <a:r>
              <a:rPr lang="en-US" sz="2676" spc="262" dirty="0">
                <a:solidFill>
                  <a:srgbClr val="000000"/>
                </a:solidFill>
                <a:latin typeface="Muli Bold"/>
              </a:rPr>
              <a:t>, 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mã</a:t>
            </a:r>
            <a:r>
              <a:rPr lang="en-US" sz="2676" u="sng" spc="262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sản</a:t>
            </a:r>
            <a:r>
              <a:rPr lang="en-US" sz="2676" u="sng" spc="262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phẩm</a:t>
            </a:r>
            <a:r>
              <a:rPr lang="en-US" sz="2676" spc="262" dirty="0">
                <a:solidFill>
                  <a:srgbClr val="000000"/>
                </a:solidFill>
                <a:latin typeface="Muli Bold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số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lượng</a:t>
            </a:r>
            <a:r>
              <a:rPr lang="en-US" sz="2676" spc="262" dirty="0">
                <a:solidFill>
                  <a:srgbClr val="000000"/>
                </a:solidFill>
                <a:latin typeface="Muli Bold"/>
              </a:rPr>
              <a:t>)</a:t>
            </a:r>
          </a:p>
          <a:p>
            <a:pPr marL="577837" lvl="1" indent="-288919" algn="just">
              <a:lnSpc>
                <a:spcPts val="4041"/>
              </a:lnSpc>
              <a:buFont typeface="Arial"/>
              <a:buChar char="•"/>
            </a:pPr>
            <a:r>
              <a:rPr lang="en-US" sz="2676" spc="262" dirty="0" err="1">
                <a:solidFill>
                  <a:srgbClr val="FF3131"/>
                </a:solidFill>
                <a:latin typeface="Muli Bold"/>
              </a:rPr>
              <a:t>Sản</a:t>
            </a:r>
            <a:r>
              <a:rPr lang="en-US" sz="2676" spc="262" dirty="0">
                <a:solidFill>
                  <a:srgbClr val="FF3131"/>
                </a:solidFill>
                <a:latin typeface="Muli Bold"/>
              </a:rPr>
              <a:t> </a:t>
            </a:r>
            <a:r>
              <a:rPr lang="en-US" sz="2676" spc="262" dirty="0" err="1">
                <a:solidFill>
                  <a:srgbClr val="FF3131"/>
                </a:solidFill>
                <a:latin typeface="Muli Bold"/>
              </a:rPr>
              <a:t>phẩm</a:t>
            </a:r>
            <a:r>
              <a:rPr lang="en-US" sz="2676" spc="262" dirty="0">
                <a:solidFill>
                  <a:srgbClr val="FF3131"/>
                </a:solidFill>
                <a:latin typeface="Muli Bold"/>
              </a:rPr>
              <a:t> - </a:t>
            </a:r>
            <a:r>
              <a:rPr lang="en-US" sz="2676" spc="262" dirty="0" err="1">
                <a:solidFill>
                  <a:srgbClr val="FF3131"/>
                </a:solidFill>
                <a:latin typeface="Muli Bold"/>
              </a:rPr>
              <a:t>khuyến</a:t>
            </a:r>
            <a:r>
              <a:rPr lang="en-US" sz="2676" spc="262" dirty="0">
                <a:solidFill>
                  <a:srgbClr val="FF3131"/>
                </a:solidFill>
                <a:latin typeface="Muli Bold"/>
              </a:rPr>
              <a:t> </a:t>
            </a:r>
            <a:r>
              <a:rPr lang="en-US" sz="2676" spc="262" dirty="0" err="1">
                <a:solidFill>
                  <a:srgbClr val="FF3131"/>
                </a:solidFill>
                <a:latin typeface="Muli Bold"/>
              </a:rPr>
              <a:t>mãi</a:t>
            </a:r>
            <a:r>
              <a:rPr lang="en-US" sz="2676" spc="262" dirty="0">
                <a:solidFill>
                  <a:srgbClr val="000000"/>
                </a:solidFill>
                <a:latin typeface="Muli Bold"/>
              </a:rPr>
              <a:t> (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mã</a:t>
            </a:r>
            <a:r>
              <a:rPr lang="en-US" sz="2676" u="sng" spc="262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sản</a:t>
            </a:r>
            <a:r>
              <a:rPr lang="en-US" sz="2676" u="sng" spc="262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phẩm</a:t>
            </a:r>
            <a:r>
              <a:rPr lang="en-US" sz="2676" spc="262" dirty="0">
                <a:solidFill>
                  <a:srgbClr val="000000"/>
                </a:solidFill>
                <a:latin typeface="Muli Bold"/>
              </a:rPr>
              <a:t>, 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mã</a:t>
            </a:r>
            <a:r>
              <a:rPr lang="en-US" sz="2676" u="sng" spc="262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khuyến</a:t>
            </a:r>
            <a:r>
              <a:rPr lang="en-US" sz="2676" u="sng" spc="262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mãi</a:t>
            </a:r>
            <a:r>
              <a:rPr lang="en-US" sz="2676" spc="262" dirty="0">
                <a:solidFill>
                  <a:srgbClr val="000000"/>
                </a:solidFill>
                <a:latin typeface="Muli Bold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giảm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giá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thành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tiền</a:t>
            </a:r>
            <a:r>
              <a:rPr lang="en-US" sz="2676" spc="262" dirty="0">
                <a:solidFill>
                  <a:srgbClr val="000000"/>
                </a:solidFill>
                <a:latin typeface="Muli Bold"/>
              </a:rPr>
              <a:t>)</a:t>
            </a:r>
          </a:p>
          <a:p>
            <a:pPr marL="577837" lvl="1" indent="-288919" algn="just">
              <a:lnSpc>
                <a:spcPts val="4041"/>
              </a:lnSpc>
              <a:buFont typeface="Arial"/>
              <a:buChar char="•"/>
            </a:pPr>
            <a:r>
              <a:rPr lang="en-US" sz="2676" spc="262" dirty="0" err="1">
                <a:solidFill>
                  <a:srgbClr val="FF3131"/>
                </a:solidFill>
                <a:latin typeface="Muli Bold"/>
              </a:rPr>
              <a:t>Nhân</a:t>
            </a:r>
            <a:r>
              <a:rPr lang="en-US" sz="2676" spc="262" dirty="0">
                <a:solidFill>
                  <a:srgbClr val="FF3131"/>
                </a:solidFill>
                <a:latin typeface="Muli Bold"/>
              </a:rPr>
              <a:t> </a:t>
            </a:r>
            <a:r>
              <a:rPr lang="en-US" sz="2676" spc="262" dirty="0" err="1">
                <a:solidFill>
                  <a:srgbClr val="FF3131"/>
                </a:solidFill>
                <a:latin typeface="Muli Bold"/>
              </a:rPr>
              <a:t>viên</a:t>
            </a:r>
            <a:r>
              <a:rPr lang="en-US" sz="2676" spc="262" dirty="0">
                <a:solidFill>
                  <a:srgbClr val="000000"/>
                </a:solidFill>
                <a:latin typeface="Muli Bold"/>
              </a:rPr>
              <a:t> (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mã</a:t>
            </a:r>
            <a:r>
              <a:rPr lang="en-US" sz="2676" u="sng" spc="262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nhân</a:t>
            </a:r>
            <a:r>
              <a:rPr lang="en-US" sz="2676" u="sng" spc="262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viên</a:t>
            </a:r>
            <a:r>
              <a:rPr lang="en-US" sz="2676" spc="262" dirty="0">
                <a:solidFill>
                  <a:srgbClr val="000000"/>
                </a:solidFill>
                <a:latin typeface="Muli Bold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 Bold Italics"/>
              </a:rPr>
              <a:t>mã</a:t>
            </a:r>
            <a:r>
              <a:rPr lang="en-US" sz="2676" spc="262" dirty="0">
                <a:solidFill>
                  <a:srgbClr val="000000"/>
                </a:solidFill>
                <a:latin typeface="Muli Bold Italics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 Bold Italics"/>
              </a:rPr>
              <a:t>cửa</a:t>
            </a:r>
            <a:r>
              <a:rPr lang="en-US" sz="2676" spc="262" dirty="0">
                <a:solidFill>
                  <a:srgbClr val="000000"/>
                </a:solidFill>
                <a:latin typeface="Muli Bold Italics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 Bold Italics"/>
              </a:rPr>
              <a:t>hàng</a:t>
            </a:r>
            <a:r>
              <a:rPr lang="en-US" sz="2676" spc="262" dirty="0">
                <a:solidFill>
                  <a:srgbClr val="000000"/>
                </a:solidFill>
                <a:latin typeface="Muli Bold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tên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nhân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viên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giới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tính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ngày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sinh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quê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quán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sđt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lương</a:t>
            </a:r>
            <a:r>
              <a:rPr lang="en-US" sz="2676" spc="262" dirty="0">
                <a:solidFill>
                  <a:srgbClr val="000000"/>
                </a:solidFill>
                <a:latin typeface="Muli Bold"/>
              </a:rPr>
              <a:t>)</a:t>
            </a:r>
          </a:p>
          <a:p>
            <a:pPr marL="577837" lvl="1" indent="-288919" algn="just">
              <a:lnSpc>
                <a:spcPts val="4041"/>
              </a:lnSpc>
              <a:buFont typeface="Arial"/>
              <a:buChar char="•"/>
            </a:pPr>
            <a:r>
              <a:rPr lang="en-US" sz="2676" spc="262" dirty="0" err="1">
                <a:solidFill>
                  <a:srgbClr val="FF3131"/>
                </a:solidFill>
                <a:latin typeface="Muli Bold"/>
              </a:rPr>
              <a:t>Phiếu</a:t>
            </a:r>
            <a:r>
              <a:rPr lang="en-US" sz="2676" spc="262" dirty="0">
                <a:solidFill>
                  <a:srgbClr val="FF3131"/>
                </a:solidFill>
                <a:latin typeface="Muli Bold"/>
              </a:rPr>
              <a:t> </a:t>
            </a:r>
            <a:r>
              <a:rPr lang="en-US" sz="2676" spc="262" dirty="0" err="1">
                <a:solidFill>
                  <a:srgbClr val="FF3131"/>
                </a:solidFill>
                <a:latin typeface="Muli Bold"/>
              </a:rPr>
              <a:t>nhập</a:t>
            </a:r>
            <a:r>
              <a:rPr lang="en-US" sz="2676" spc="262" dirty="0">
                <a:solidFill>
                  <a:srgbClr val="000000"/>
                </a:solidFill>
                <a:latin typeface="Muli Bold"/>
              </a:rPr>
              <a:t> (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mã</a:t>
            </a:r>
            <a:r>
              <a:rPr lang="en-US" sz="2676" u="sng" spc="262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phiếu</a:t>
            </a:r>
            <a:r>
              <a:rPr lang="en-US" sz="2676" spc="262" dirty="0">
                <a:solidFill>
                  <a:srgbClr val="000000"/>
                </a:solidFill>
                <a:latin typeface="Muli Bold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 Bold Italics"/>
              </a:rPr>
              <a:t>mã</a:t>
            </a:r>
            <a:r>
              <a:rPr lang="en-US" sz="2676" spc="262" dirty="0">
                <a:solidFill>
                  <a:srgbClr val="000000"/>
                </a:solidFill>
                <a:latin typeface="Muli Bold Italics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 Bold Italics"/>
              </a:rPr>
              <a:t>nhà</a:t>
            </a:r>
            <a:r>
              <a:rPr lang="en-US" sz="2676" spc="262" dirty="0">
                <a:solidFill>
                  <a:srgbClr val="000000"/>
                </a:solidFill>
                <a:latin typeface="Muli Bold Italics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 Bold Italics"/>
              </a:rPr>
              <a:t>cung</a:t>
            </a:r>
            <a:r>
              <a:rPr lang="en-US" sz="2676" spc="262" dirty="0">
                <a:solidFill>
                  <a:srgbClr val="000000"/>
                </a:solidFill>
                <a:latin typeface="Muli Bold Italics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 Bold Italics"/>
              </a:rPr>
              <a:t>cấp</a:t>
            </a:r>
            <a:r>
              <a:rPr lang="en-US" sz="2676" spc="262" dirty="0">
                <a:solidFill>
                  <a:srgbClr val="000000"/>
                </a:solidFill>
                <a:latin typeface="Muli Bold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 Bold Italics"/>
              </a:rPr>
              <a:t>mã</a:t>
            </a:r>
            <a:r>
              <a:rPr lang="en-US" sz="2676" spc="262" dirty="0">
                <a:solidFill>
                  <a:srgbClr val="000000"/>
                </a:solidFill>
                <a:latin typeface="Muli Bold Italics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 Bold Italics"/>
              </a:rPr>
              <a:t>cửa</a:t>
            </a:r>
            <a:r>
              <a:rPr lang="en-US" sz="2676" spc="262" dirty="0">
                <a:solidFill>
                  <a:srgbClr val="000000"/>
                </a:solidFill>
                <a:latin typeface="Muli Bold Italics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 Bold Italics"/>
              </a:rPr>
              <a:t>hàng</a:t>
            </a:r>
            <a:r>
              <a:rPr lang="en-US" sz="2676" spc="262" dirty="0">
                <a:solidFill>
                  <a:srgbClr val="000000"/>
                </a:solidFill>
                <a:latin typeface="Muli Bold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 Bold Italics"/>
              </a:rPr>
              <a:t>mã</a:t>
            </a:r>
            <a:r>
              <a:rPr lang="en-US" sz="2676" spc="262" dirty="0">
                <a:solidFill>
                  <a:srgbClr val="000000"/>
                </a:solidFill>
                <a:latin typeface="Muli Bold Italics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 Bold Italics"/>
              </a:rPr>
              <a:t>nhân</a:t>
            </a:r>
            <a:r>
              <a:rPr lang="en-US" sz="2676" spc="262" dirty="0">
                <a:solidFill>
                  <a:srgbClr val="000000"/>
                </a:solidFill>
                <a:latin typeface="Muli Bold Italics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 Bold Italics"/>
              </a:rPr>
              <a:t>viên</a:t>
            </a:r>
            <a:r>
              <a:rPr lang="en-US" sz="2676" spc="262" dirty="0">
                <a:solidFill>
                  <a:srgbClr val="000000"/>
                </a:solidFill>
                <a:latin typeface="Muli Bold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ngày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nhập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tổng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tiền</a:t>
            </a:r>
            <a:r>
              <a:rPr lang="en-US" sz="2676" spc="262" dirty="0">
                <a:solidFill>
                  <a:srgbClr val="000000"/>
                </a:solidFill>
                <a:latin typeface="Muli Bold"/>
              </a:rPr>
              <a:t>)</a:t>
            </a:r>
          </a:p>
          <a:p>
            <a:pPr marL="577837" lvl="1" indent="-288919" algn="just">
              <a:lnSpc>
                <a:spcPts val="4041"/>
              </a:lnSpc>
              <a:buFont typeface="Arial"/>
              <a:buChar char="•"/>
            </a:pPr>
            <a:r>
              <a:rPr lang="en-US" sz="2676" spc="262" dirty="0">
                <a:solidFill>
                  <a:srgbClr val="FF3131"/>
                </a:solidFill>
                <a:latin typeface="Muli Bold"/>
              </a:rPr>
              <a:t>Chi </a:t>
            </a:r>
            <a:r>
              <a:rPr lang="en-US" sz="2676" spc="262" dirty="0" err="1">
                <a:solidFill>
                  <a:srgbClr val="FF3131"/>
                </a:solidFill>
                <a:latin typeface="Muli Bold"/>
              </a:rPr>
              <a:t>tiết</a:t>
            </a:r>
            <a:r>
              <a:rPr lang="en-US" sz="2676" spc="262" dirty="0">
                <a:solidFill>
                  <a:srgbClr val="FF3131"/>
                </a:solidFill>
                <a:latin typeface="Muli Bold"/>
              </a:rPr>
              <a:t> </a:t>
            </a:r>
            <a:r>
              <a:rPr lang="en-US" sz="2676" spc="262" dirty="0" err="1">
                <a:solidFill>
                  <a:srgbClr val="FF3131"/>
                </a:solidFill>
                <a:latin typeface="Muli Bold"/>
              </a:rPr>
              <a:t>phiếu</a:t>
            </a:r>
            <a:r>
              <a:rPr lang="en-US" sz="2676" spc="262" dirty="0">
                <a:solidFill>
                  <a:srgbClr val="FF3131"/>
                </a:solidFill>
                <a:latin typeface="Muli Bold"/>
              </a:rPr>
              <a:t> </a:t>
            </a:r>
            <a:r>
              <a:rPr lang="en-US" sz="2676" spc="262" dirty="0" err="1">
                <a:solidFill>
                  <a:srgbClr val="FF3131"/>
                </a:solidFill>
                <a:latin typeface="Muli Bold"/>
              </a:rPr>
              <a:t>nhập</a:t>
            </a:r>
            <a:r>
              <a:rPr lang="en-US" sz="2676" spc="262" dirty="0">
                <a:solidFill>
                  <a:srgbClr val="000000"/>
                </a:solidFill>
                <a:latin typeface="Muli Bold"/>
              </a:rPr>
              <a:t> (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mã</a:t>
            </a:r>
            <a:r>
              <a:rPr lang="en-US" sz="2676" u="sng" spc="262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phiếu</a:t>
            </a:r>
            <a:r>
              <a:rPr lang="en-US" sz="2676" spc="262" dirty="0">
                <a:solidFill>
                  <a:srgbClr val="000000"/>
                </a:solidFill>
                <a:latin typeface="Muli Bold"/>
              </a:rPr>
              <a:t>, 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mã</a:t>
            </a:r>
            <a:r>
              <a:rPr lang="en-US" sz="2676" u="sng" spc="262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sản</a:t>
            </a:r>
            <a:r>
              <a:rPr lang="en-US" sz="2676" u="sng" spc="262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phẩm</a:t>
            </a:r>
            <a:r>
              <a:rPr lang="en-US" sz="2676" spc="262" dirty="0">
                <a:solidFill>
                  <a:srgbClr val="000000"/>
                </a:solidFill>
                <a:latin typeface="Muli Bold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số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lượng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nhập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đơn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giá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nhập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thành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tiền</a:t>
            </a:r>
            <a:r>
              <a:rPr lang="en-US" sz="2676" spc="262" dirty="0">
                <a:solidFill>
                  <a:srgbClr val="000000"/>
                </a:solidFill>
                <a:latin typeface="Muli Bold"/>
              </a:rPr>
              <a:t>)</a:t>
            </a:r>
          </a:p>
          <a:p>
            <a:pPr marL="577837" lvl="1" indent="-288919" algn="just">
              <a:lnSpc>
                <a:spcPts val="4041"/>
              </a:lnSpc>
              <a:buFont typeface="Arial"/>
              <a:buChar char="•"/>
            </a:pPr>
            <a:r>
              <a:rPr lang="en-US" sz="2676" spc="262" dirty="0" err="1">
                <a:solidFill>
                  <a:srgbClr val="FF3131"/>
                </a:solidFill>
                <a:latin typeface="Muli Bold"/>
              </a:rPr>
              <a:t>Nhà</a:t>
            </a:r>
            <a:r>
              <a:rPr lang="en-US" sz="2676" spc="262" dirty="0">
                <a:solidFill>
                  <a:srgbClr val="FF3131"/>
                </a:solidFill>
                <a:latin typeface="Muli Bold"/>
              </a:rPr>
              <a:t> </a:t>
            </a:r>
            <a:r>
              <a:rPr lang="en-US" sz="2676" spc="262" dirty="0" err="1">
                <a:solidFill>
                  <a:srgbClr val="FF3131"/>
                </a:solidFill>
                <a:latin typeface="Muli Bold"/>
              </a:rPr>
              <a:t>cung</a:t>
            </a:r>
            <a:r>
              <a:rPr lang="en-US" sz="2676" spc="262" dirty="0">
                <a:solidFill>
                  <a:srgbClr val="FF3131"/>
                </a:solidFill>
                <a:latin typeface="Muli Bold"/>
              </a:rPr>
              <a:t> </a:t>
            </a:r>
            <a:r>
              <a:rPr lang="en-US" sz="2676" spc="262" dirty="0" err="1">
                <a:solidFill>
                  <a:srgbClr val="FF3131"/>
                </a:solidFill>
                <a:latin typeface="Muli Bold"/>
              </a:rPr>
              <a:t>cấp</a:t>
            </a:r>
            <a:r>
              <a:rPr lang="en-US" sz="2676" spc="262" dirty="0">
                <a:solidFill>
                  <a:srgbClr val="000000"/>
                </a:solidFill>
                <a:latin typeface="Muli Bold"/>
              </a:rPr>
              <a:t> (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mã</a:t>
            </a:r>
            <a:r>
              <a:rPr lang="en-US" sz="2676" u="sng" spc="262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nhà</a:t>
            </a:r>
            <a:r>
              <a:rPr lang="en-US" sz="2676" u="sng" spc="262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cung</a:t>
            </a:r>
            <a:r>
              <a:rPr lang="en-US" sz="2676" u="sng" spc="262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cấp</a:t>
            </a:r>
            <a:r>
              <a:rPr lang="en-US" sz="2676" spc="262" dirty="0">
                <a:solidFill>
                  <a:srgbClr val="000000"/>
                </a:solidFill>
                <a:latin typeface="Muli Bold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tên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nhà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cung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cấp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số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điện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thoại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địa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chỉ</a:t>
            </a:r>
            <a:r>
              <a:rPr lang="en-US" sz="2676" spc="262" dirty="0">
                <a:solidFill>
                  <a:srgbClr val="000000"/>
                </a:solidFill>
                <a:latin typeface="Muli Bold"/>
              </a:rPr>
              <a:t>)</a:t>
            </a:r>
          </a:p>
          <a:p>
            <a:pPr marL="577837" lvl="1" indent="-288919" algn="just">
              <a:lnSpc>
                <a:spcPts val="4041"/>
              </a:lnSpc>
              <a:buFont typeface="Arial"/>
              <a:buChar char="•"/>
            </a:pPr>
            <a:r>
              <a:rPr lang="en-US" sz="2676" spc="262" dirty="0" err="1">
                <a:solidFill>
                  <a:srgbClr val="FF3131"/>
                </a:solidFill>
                <a:latin typeface="Muli Bold"/>
              </a:rPr>
              <a:t>Khách</a:t>
            </a:r>
            <a:r>
              <a:rPr lang="en-US" sz="2676" spc="262" dirty="0">
                <a:solidFill>
                  <a:srgbClr val="FF3131"/>
                </a:solidFill>
                <a:latin typeface="Muli Bold"/>
              </a:rPr>
              <a:t> </a:t>
            </a:r>
            <a:r>
              <a:rPr lang="en-US" sz="2676" spc="262" dirty="0" err="1">
                <a:solidFill>
                  <a:srgbClr val="FF3131"/>
                </a:solidFill>
                <a:latin typeface="Muli Bold"/>
              </a:rPr>
              <a:t>hàng</a:t>
            </a:r>
            <a:r>
              <a:rPr lang="en-US" sz="2676" spc="262" dirty="0">
                <a:solidFill>
                  <a:srgbClr val="000000"/>
                </a:solidFill>
                <a:latin typeface="Muli Bold"/>
              </a:rPr>
              <a:t> (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mã</a:t>
            </a:r>
            <a:r>
              <a:rPr lang="en-US" sz="2676" u="sng" spc="262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khách</a:t>
            </a:r>
            <a:r>
              <a:rPr lang="en-US" sz="2676" u="sng" spc="262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hàng</a:t>
            </a:r>
            <a:r>
              <a:rPr lang="en-US" sz="2676" spc="262" dirty="0">
                <a:solidFill>
                  <a:srgbClr val="000000"/>
                </a:solidFill>
                <a:latin typeface="Muli Bold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tên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khách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hàng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sđt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giới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tính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ngày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sinh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địa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chỉ</a:t>
            </a:r>
            <a:r>
              <a:rPr lang="en-US" sz="2676" spc="262" dirty="0">
                <a:solidFill>
                  <a:srgbClr val="000000"/>
                </a:solidFill>
                <a:latin typeface="Muli Bold"/>
              </a:rPr>
              <a:t>)</a:t>
            </a:r>
          </a:p>
          <a:p>
            <a:pPr marL="577837" lvl="1" indent="-288919" algn="just">
              <a:lnSpc>
                <a:spcPts val="4041"/>
              </a:lnSpc>
              <a:buFont typeface="Arial"/>
              <a:buChar char="•"/>
            </a:pPr>
            <a:r>
              <a:rPr lang="en-US" sz="2676" spc="262" dirty="0" err="1">
                <a:solidFill>
                  <a:srgbClr val="FF3131"/>
                </a:solidFill>
                <a:latin typeface="Muli Bold"/>
              </a:rPr>
              <a:t>Khuyến</a:t>
            </a:r>
            <a:r>
              <a:rPr lang="en-US" sz="2676" spc="262" dirty="0">
                <a:solidFill>
                  <a:srgbClr val="FF3131"/>
                </a:solidFill>
                <a:latin typeface="Muli Bold"/>
              </a:rPr>
              <a:t> </a:t>
            </a:r>
            <a:r>
              <a:rPr lang="en-US" sz="2676" spc="262" dirty="0" err="1">
                <a:solidFill>
                  <a:srgbClr val="FF3131"/>
                </a:solidFill>
                <a:latin typeface="Muli Bold"/>
              </a:rPr>
              <a:t>mãi</a:t>
            </a:r>
            <a:r>
              <a:rPr lang="en-US" sz="2676" spc="262" dirty="0">
                <a:solidFill>
                  <a:srgbClr val="000000"/>
                </a:solidFill>
                <a:latin typeface="Muli Bold"/>
              </a:rPr>
              <a:t> (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mã</a:t>
            </a:r>
            <a:r>
              <a:rPr lang="en-US" sz="2676" u="sng" spc="262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khuyến</a:t>
            </a:r>
            <a:r>
              <a:rPr lang="en-US" sz="2676" u="sng" spc="262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mãi</a:t>
            </a:r>
            <a:r>
              <a:rPr lang="en-US" sz="2676" spc="262" dirty="0">
                <a:solidFill>
                  <a:srgbClr val="000000"/>
                </a:solidFill>
                <a:latin typeface="Muli Bold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tên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khuyến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mãi,ngày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bắt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đầu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ngày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kết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thúc</a:t>
            </a:r>
            <a:r>
              <a:rPr lang="en-US" sz="2676" spc="262" dirty="0">
                <a:solidFill>
                  <a:srgbClr val="000000"/>
                </a:solidFill>
                <a:latin typeface="Muli Bold"/>
              </a:rPr>
              <a:t>)</a:t>
            </a:r>
          </a:p>
          <a:p>
            <a:pPr marL="577837" lvl="1" indent="-288919" algn="just">
              <a:lnSpc>
                <a:spcPts val="4041"/>
              </a:lnSpc>
              <a:buFont typeface="Arial"/>
              <a:buChar char="•"/>
            </a:pPr>
            <a:r>
              <a:rPr lang="en-US" sz="2676" spc="262" dirty="0" err="1">
                <a:solidFill>
                  <a:srgbClr val="FF3131"/>
                </a:solidFill>
                <a:latin typeface="Muli Bold"/>
              </a:rPr>
              <a:t>Hóa</a:t>
            </a:r>
            <a:r>
              <a:rPr lang="en-US" sz="2676" spc="262" dirty="0">
                <a:solidFill>
                  <a:srgbClr val="FF3131"/>
                </a:solidFill>
                <a:latin typeface="Muli Bold"/>
              </a:rPr>
              <a:t> </a:t>
            </a:r>
            <a:r>
              <a:rPr lang="en-US" sz="2676" spc="262" dirty="0" err="1">
                <a:solidFill>
                  <a:srgbClr val="FF3131"/>
                </a:solidFill>
                <a:latin typeface="Muli Bold"/>
              </a:rPr>
              <a:t>đơn</a:t>
            </a:r>
            <a:r>
              <a:rPr lang="en-US" sz="2676" spc="262" dirty="0">
                <a:solidFill>
                  <a:srgbClr val="000000"/>
                </a:solidFill>
                <a:latin typeface="Muli Bold"/>
              </a:rPr>
              <a:t> (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mã</a:t>
            </a:r>
            <a:r>
              <a:rPr lang="en-US" sz="2676" u="sng" spc="262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hóa</a:t>
            </a:r>
            <a:r>
              <a:rPr lang="en-US" sz="2676" u="sng" spc="262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đơn</a:t>
            </a:r>
            <a:r>
              <a:rPr lang="en-US" sz="2676" spc="262" dirty="0">
                <a:solidFill>
                  <a:srgbClr val="000000"/>
                </a:solidFill>
                <a:latin typeface="Muli Bold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 Bold Italics"/>
              </a:rPr>
              <a:t>mã</a:t>
            </a:r>
            <a:r>
              <a:rPr lang="en-US" sz="2676" spc="262" dirty="0">
                <a:solidFill>
                  <a:srgbClr val="000000"/>
                </a:solidFill>
                <a:latin typeface="Muli Bold Italics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 Bold Italics"/>
              </a:rPr>
              <a:t>nhân</a:t>
            </a:r>
            <a:r>
              <a:rPr lang="en-US" sz="2676" spc="262" dirty="0">
                <a:solidFill>
                  <a:srgbClr val="000000"/>
                </a:solidFill>
                <a:latin typeface="Muli Bold Italics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 Bold Italics"/>
              </a:rPr>
              <a:t>viên</a:t>
            </a:r>
            <a:r>
              <a:rPr lang="en-US" sz="2676" spc="262" dirty="0">
                <a:solidFill>
                  <a:srgbClr val="000000"/>
                </a:solidFill>
                <a:latin typeface="Muli Bold Italics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 Bold Italics"/>
              </a:rPr>
              <a:t>mã</a:t>
            </a:r>
            <a:r>
              <a:rPr lang="en-US" sz="2676" spc="262" dirty="0">
                <a:solidFill>
                  <a:srgbClr val="000000"/>
                </a:solidFill>
                <a:latin typeface="Muli Bold Italics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 Bold Italics"/>
              </a:rPr>
              <a:t>khách</a:t>
            </a:r>
            <a:r>
              <a:rPr lang="en-US" sz="2676" spc="262" dirty="0">
                <a:solidFill>
                  <a:srgbClr val="000000"/>
                </a:solidFill>
                <a:latin typeface="Muli Bold Italics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 Bold Italics"/>
              </a:rPr>
              <a:t>hàng</a:t>
            </a:r>
            <a:r>
              <a:rPr lang="en-US" sz="2676" spc="262" dirty="0">
                <a:solidFill>
                  <a:srgbClr val="000000"/>
                </a:solidFill>
                <a:latin typeface="Muli Bold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thời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gian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thanh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toán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hình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thức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thanh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toán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tổng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tiền</a:t>
            </a:r>
            <a:r>
              <a:rPr lang="en-US" sz="2676" spc="262" dirty="0">
                <a:solidFill>
                  <a:srgbClr val="000000"/>
                </a:solidFill>
                <a:latin typeface="Muli Bold"/>
              </a:rPr>
              <a:t>)</a:t>
            </a:r>
          </a:p>
          <a:p>
            <a:pPr marL="577837" lvl="1" indent="-288919" algn="just">
              <a:lnSpc>
                <a:spcPts val="4041"/>
              </a:lnSpc>
              <a:buFont typeface="Arial"/>
              <a:buChar char="•"/>
            </a:pPr>
            <a:r>
              <a:rPr lang="en-US" sz="2676" spc="262" dirty="0">
                <a:solidFill>
                  <a:srgbClr val="FF3131"/>
                </a:solidFill>
                <a:latin typeface="Muli Bold"/>
              </a:rPr>
              <a:t>Chi </a:t>
            </a:r>
            <a:r>
              <a:rPr lang="en-US" sz="2676" spc="262" dirty="0" err="1">
                <a:solidFill>
                  <a:srgbClr val="FF3131"/>
                </a:solidFill>
                <a:latin typeface="Muli Bold"/>
              </a:rPr>
              <a:t>tiết</a:t>
            </a:r>
            <a:r>
              <a:rPr lang="en-US" sz="2676" spc="262" dirty="0">
                <a:solidFill>
                  <a:srgbClr val="FF3131"/>
                </a:solidFill>
                <a:latin typeface="Muli Bold"/>
              </a:rPr>
              <a:t> </a:t>
            </a:r>
            <a:r>
              <a:rPr lang="en-US" sz="2676" spc="262" dirty="0" err="1">
                <a:solidFill>
                  <a:srgbClr val="FF3131"/>
                </a:solidFill>
                <a:latin typeface="Muli Bold"/>
              </a:rPr>
              <a:t>hóa</a:t>
            </a:r>
            <a:r>
              <a:rPr lang="en-US" sz="2676" spc="262" dirty="0">
                <a:solidFill>
                  <a:srgbClr val="FF3131"/>
                </a:solidFill>
                <a:latin typeface="Muli Bold"/>
              </a:rPr>
              <a:t> </a:t>
            </a:r>
            <a:r>
              <a:rPr lang="en-US" sz="2676" spc="262" dirty="0" err="1">
                <a:solidFill>
                  <a:srgbClr val="FF3131"/>
                </a:solidFill>
                <a:latin typeface="Muli Bold"/>
              </a:rPr>
              <a:t>đơn</a:t>
            </a:r>
            <a:r>
              <a:rPr lang="en-US" sz="2676" spc="262" dirty="0">
                <a:solidFill>
                  <a:srgbClr val="000000"/>
                </a:solidFill>
                <a:latin typeface="Muli Bold"/>
              </a:rPr>
              <a:t> (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mã</a:t>
            </a:r>
            <a:r>
              <a:rPr lang="en-US" sz="2676" u="sng" spc="262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hóa</a:t>
            </a:r>
            <a:r>
              <a:rPr lang="en-US" sz="2676" u="sng" spc="262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đơn</a:t>
            </a:r>
            <a:r>
              <a:rPr lang="en-US" sz="2676" spc="262" dirty="0">
                <a:solidFill>
                  <a:srgbClr val="000000"/>
                </a:solidFill>
                <a:latin typeface="Muli Bold"/>
              </a:rPr>
              <a:t>, 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mã</a:t>
            </a:r>
            <a:r>
              <a:rPr lang="en-US" sz="2676" u="sng" spc="262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sản</a:t>
            </a:r>
            <a:r>
              <a:rPr lang="en-US" sz="2676" u="sng" spc="262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phẩm</a:t>
            </a:r>
            <a:r>
              <a:rPr lang="en-US" sz="2676" spc="262" dirty="0">
                <a:solidFill>
                  <a:srgbClr val="000000"/>
                </a:solidFill>
                <a:latin typeface="Muli Bold Italics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số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lượng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đơn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giá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thành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tiền</a:t>
            </a:r>
            <a:r>
              <a:rPr lang="en-US" sz="2676" spc="262" dirty="0">
                <a:solidFill>
                  <a:srgbClr val="000000"/>
                </a:solidFill>
                <a:latin typeface="Muli Bold"/>
              </a:rPr>
              <a:t>)</a:t>
            </a:r>
          </a:p>
          <a:p>
            <a:pPr algn="just">
              <a:lnSpc>
                <a:spcPts val="4041"/>
              </a:lnSpc>
            </a:pPr>
            <a:endParaRPr lang="en-US" sz="2676" spc="262" dirty="0">
              <a:solidFill>
                <a:srgbClr val="000000"/>
              </a:solidFill>
              <a:latin typeface="Muli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684154" y="996834"/>
            <a:ext cx="8844391" cy="970328"/>
            <a:chOff x="0" y="0"/>
            <a:chExt cx="11078064" cy="12153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079334" cy="1215386"/>
            </a:xfrm>
            <a:custGeom>
              <a:avLst/>
              <a:gdLst/>
              <a:ahLst/>
              <a:cxnLst/>
              <a:rect l="l" t="t" r="r" b="b"/>
              <a:pathLst>
                <a:path w="11079334" h="1215386">
                  <a:moveTo>
                    <a:pt x="10525614" y="1215386"/>
                  </a:moveTo>
                  <a:lnTo>
                    <a:pt x="553720" y="1215386"/>
                  </a:lnTo>
                  <a:cubicBezTo>
                    <a:pt x="247650" y="1215386"/>
                    <a:pt x="0" y="943301"/>
                    <a:pt x="0" y="608401"/>
                  </a:cubicBezTo>
                  <a:cubicBezTo>
                    <a:pt x="0" y="272106"/>
                    <a:pt x="247650" y="0"/>
                    <a:pt x="553720" y="0"/>
                  </a:cubicBezTo>
                  <a:lnTo>
                    <a:pt x="10525614" y="0"/>
                  </a:lnTo>
                  <a:cubicBezTo>
                    <a:pt x="10831684" y="0"/>
                    <a:pt x="11079334" y="272106"/>
                    <a:pt x="11079334" y="608401"/>
                  </a:cubicBezTo>
                  <a:cubicBezTo>
                    <a:pt x="11078064" y="943301"/>
                    <a:pt x="10830414" y="1215386"/>
                    <a:pt x="10525614" y="1215386"/>
                  </a:cubicBezTo>
                  <a:close/>
                </a:path>
              </a:pathLst>
            </a:custGeom>
            <a:solidFill>
              <a:srgbClr val="278067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5309939" y="287275"/>
            <a:ext cx="2639938" cy="3025716"/>
          </a:xfrm>
          <a:custGeom>
            <a:avLst/>
            <a:gdLst/>
            <a:ahLst/>
            <a:cxnLst/>
            <a:rect l="l" t="t" r="r" b="b"/>
            <a:pathLst>
              <a:path w="2639938" h="3025716">
                <a:moveTo>
                  <a:pt x="0" y="0"/>
                </a:moveTo>
                <a:lnTo>
                  <a:pt x="2639937" y="0"/>
                </a:lnTo>
                <a:lnTo>
                  <a:pt x="2639937" y="3025716"/>
                </a:lnTo>
                <a:lnTo>
                  <a:pt x="0" y="30257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173049" y="79340"/>
            <a:ext cx="11309716" cy="752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 spc="404">
                <a:solidFill>
                  <a:srgbClr val="000000"/>
                </a:solidFill>
                <a:latin typeface="Muli Bold"/>
              </a:rPr>
              <a:t>2.THIẾT KẾ CƠ SỞ MỨC LOGIC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4545" y="1087662"/>
            <a:ext cx="9144000" cy="712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 spc="377">
                <a:solidFill>
                  <a:srgbClr val="FFFFFF"/>
                </a:solidFill>
                <a:latin typeface="Muli Bold"/>
              </a:rPr>
              <a:t>Quan hệ chuẩn 3NF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319935" y="-747205"/>
            <a:ext cx="11781410" cy="11781410"/>
          </a:xfrm>
          <a:custGeom>
            <a:avLst/>
            <a:gdLst/>
            <a:ahLst/>
            <a:cxnLst/>
            <a:rect l="l" t="t" r="r" b="b"/>
            <a:pathLst>
              <a:path w="11781410" h="11781410">
                <a:moveTo>
                  <a:pt x="11781410" y="0"/>
                </a:moveTo>
                <a:lnTo>
                  <a:pt x="0" y="0"/>
                </a:lnTo>
                <a:lnTo>
                  <a:pt x="0" y="11781410"/>
                </a:lnTo>
                <a:lnTo>
                  <a:pt x="11781410" y="11781410"/>
                </a:lnTo>
                <a:lnTo>
                  <a:pt x="117814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508877" y="0"/>
            <a:ext cx="14779123" cy="10435790"/>
          </a:xfrm>
          <a:custGeom>
            <a:avLst/>
            <a:gdLst/>
            <a:ahLst/>
            <a:cxnLst/>
            <a:rect l="l" t="t" r="r" b="b"/>
            <a:pathLst>
              <a:path w="14779123" h="10435790">
                <a:moveTo>
                  <a:pt x="0" y="0"/>
                </a:moveTo>
                <a:lnTo>
                  <a:pt x="14779123" y="0"/>
                </a:lnTo>
                <a:lnTo>
                  <a:pt x="14779123" y="10435790"/>
                </a:lnTo>
                <a:lnTo>
                  <a:pt x="0" y="104357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89047" y="4010001"/>
            <a:ext cx="2597630" cy="1455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FFFFFF"/>
                </a:solidFill>
                <a:latin typeface="Muli Bold"/>
              </a:rPr>
              <a:t>Sơ đồ quan hệ</a:t>
            </a:r>
          </a:p>
        </p:txBody>
      </p:sp>
      <p:sp>
        <p:nvSpPr>
          <p:cNvPr id="5" name="Freeform 5"/>
          <p:cNvSpPr/>
          <p:nvPr/>
        </p:nvSpPr>
        <p:spPr>
          <a:xfrm>
            <a:off x="209499" y="68917"/>
            <a:ext cx="2391621" cy="2679005"/>
          </a:xfrm>
          <a:custGeom>
            <a:avLst/>
            <a:gdLst/>
            <a:ahLst/>
            <a:cxnLst/>
            <a:rect l="l" t="t" r="r" b="b"/>
            <a:pathLst>
              <a:path w="2391621" h="2679005">
                <a:moveTo>
                  <a:pt x="0" y="0"/>
                </a:moveTo>
                <a:lnTo>
                  <a:pt x="2391621" y="0"/>
                </a:lnTo>
                <a:lnTo>
                  <a:pt x="2391621" y="2679006"/>
                </a:lnTo>
                <a:lnTo>
                  <a:pt x="0" y="26790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59282" y="17378"/>
            <a:ext cx="8228718" cy="10269622"/>
          </a:xfrm>
          <a:custGeom>
            <a:avLst/>
            <a:gdLst/>
            <a:ahLst/>
            <a:cxnLst/>
            <a:rect l="l" t="t" r="r" b="b"/>
            <a:pathLst>
              <a:path w="8228718" h="10269622">
                <a:moveTo>
                  <a:pt x="0" y="0"/>
                </a:moveTo>
                <a:lnTo>
                  <a:pt x="8228718" y="0"/>
                </a:lnTo>
                <a:lnTo>
                  <a:pt x="8228718" y="10269622"/>
                </a:lnTo>
                <a:lnTo>
                  <a:pt x="0" y="10269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9" b="-11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54344" y="3190635"/>
            <a:ext cx="8448702" cy="4847442"/>
          </a:xfrm>
          <a:custGeom>
            <a:avLst/>
            <a:gdLst/>
            <a:ahLst/>
            <a:cxnLst/>
            <a:rect l="l" t="t" r="r" b="b"/>
            <a:pathLst>
              <a:path w="8448702" h="4847442">
                <a:moveTo>
                  <a:pt x="0" y="0"/>
                </a:moveTo>
                <a:lnTo>
                  <a:pt x="8448702" y="0"/>
                </a:lnTo>
                <a:lnTo>
                  <a:pt x="8448702" y="4847442"/>
                </a:lnTo>
                <a:lnTo>
                  <a:pt x="0" y="48474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70598" y="4771903"/>
            <a:ext cx="6216194" cy="1599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5"/>
              </a:lnSpc>
            </a:pPr>
            <a:r>
              <a:rPr lang="en-US" sz="4589">
                <a:solidFill>
                  <a:srgbClr val="278067"/>
                </a:solidFill>
                <a:latin typeface="Muli Bold"/>
              </a:rPr>
              <a:t>3. THIẾT KẾ CƠ SỞ DỮ LIỆU MỨC VẬT LÝ</a:t>
            </a:r>
          </a:p>
        </p:txBody>
      </p:sp>
      <p:sp>
        <p:nvSpPr>
          <p:cNvPr id="5" name="Freeform 5"/>
          <p:cNvSpPr/>
          <p:nvPr/>
        </p:nvSpPr>
        <p:spPr>
          <a:xfrm>
            <a:off x="209499" y="68917"/>
            <a:ext cx="2391621" cy="2679005"/>
          </a:xfrm>
          <a:custGeom>
            <a:avLst/>
            <a:gdLst/>
            <a:ahLst/>
            <a:cxnLst/>
            <a:rect l="l" t="t" r="r" b="b"/>
            <a:pathLst>
              <a:path w="2391621" h="2679005">
                <a:moveTo>
                  <a:pt x="0" y="0"/>
                </a:moveTo>
                <a:lnTo>
                  <a:pt x="2391621" y="0"/>
                </a:lnTo>
                <a:lnTo>
                  <a:pt x="2391621" y="2679006"/>
                </a:lnTo>
                <a:lnTo>
                  <a:pt x="0" y="26790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4614" y="1355638"/>
            <a:ext cx="7669937" cy="8143829"/>
          </a:xfrm>
          <a:custGeom>
            <a:avLst/>
            <a:gdLst/>
            <a:ahLst/>
            <a:cxnLst/>
            <a:rect l="l" t="t" r="r" b="b"/>
            <a:pathLst>
              <a:path w="7669937" h="8143829">
                <a:moveTo>
                  <a:pt x="0" y="0"/>
                </a:moveTo>
                <a:lnTo>
                  <a:pt x="7669937" y="0"/>
                </a:lnTo>
                <a:lnTo>
                  <a:pt x="7669937" y="8143829"/>
                </a:lnTo>
                <a:lnTo>
                  <a:pt x="0" y="81438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48" r="-13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184551" y="1355638"/>
            <a:ext cx="9772194" cy="8143829"/>
          </a:xfrm>
          <a:custGeom>
            <a:avLst/>
            <a:gdLst/>
            <a:ahLst/>
            <a:cxnLst/>
            <a:rect l="l" t="t" r="r" b="b"/>
            <a:pathLst>
              <a:path w="9772194" h="8143829">
                <a:moveTo>
                  <a:pt x="0" y="0"/>
                </a:moveTo>
                <a:lnTo>
                  <a:pt x="9772194" y="0"/>
                </a:lnTo>
                <a:lnTo>
                  <a:pt x="9772194" y="8143829"/>
                </a:lnTo>
                <a:lnTo>
                  <a:pt x="0" y="81438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509" r="-268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892209" y="296486"/>
            <a:ext cx="2395791" cy="1464427"/>
          </a:xfrm>
          <a:custGeom>
            <a:avLst/>
            <a:gdLst/>
            <a:ahLst/>
            <a:cxnLst/>
            <a:rect l="l" t="t" r="r" b="b"/>
            <a:pathLst>
              <a:path w="2395791" h="1464427">
                <a:moveTo>
                  <a:pt x="0" y="0"/>
                </a:moveTo>
                <a:lnTo>
                  <a:pt x="2395791" y="0"/>
                </a:lnTo>
                <a:lnTo>
                  <a:pt x="2395791" y="1464428"/>
                </a:lnTo>
                <a:lnTo>
                  <a:pt x="0" y="14644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0478" y="1590391"/>
            <a:ext cx="9107731" cy="7368516"/>
          </a:xfrm>
          <a:custGeom>
            <a:avLst/>
            <a:gdLst/>
            <a:ahLst/>
            <a:cxnLst/>
            <a:rect l="l" t="t" r="r" b="b"/>
            <a:pathLst>
              <a:path w="9107731" h="7368516">
                <a:moveTo>
                  <a:pt x="0" y="0"/>
                </a:moveTo>
                <a:lnTo>
                  <a:pt x="9107731" y="0"/>
                </a:lnTo>
                <a:lnTo>
                  <a:pt x="9107731" y="7368516"/>
                </a:lnTo>
                <a:lnTo>
                  <a:pt x="0" y="73685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8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468209" y="1622895"/>
            <a:ext cx="8371219" cy="7336012"/>
          </a:xfrm>
          <a:custGeom>
            <a:avLst/>
            <a:gdLst/>
            <a:ahLst/>
            <a:cxnLst/>
            <a:rect l="l" t="t" r="r" b="b"/>
            <a:pathLst>
              <a:path w="8371219" h="7336012">
                <a:moveTo>
                  <a:pt x="0" y="0"/>
                </a:moveTo>
                <a:lnTo>
                  <a:pt x="8371220" y="0"/>
                </a:lnTo>
                <a:lnTo>
                  <a:pt x="8371220" y="7336012"/>
                </a:lnTo>
                <a:lnTo>
                  <a:pt x="0" y="73360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3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684244" y="211512"/>
            <a:ext cx="2448503" cy="1634376"/>
          </a:xfrm>
          <a:custGeom>
            <a:avLst/>
            <a:gdLst/>
            <a:ahLst/>
            <a:cxnLst/>
            <a:rect l="l" t="t" r="r" b="b"/>
            <a:pathLst>
              <a:path w="2448503" h="1634376">
                <a:moveTo>
                  <a:pt x="0" y="0"/>
                </a:moveTo>
                <a:lnTo>
                  <a:pt x="2448503" y="0"/>
                </a:lnTo>
                <a:lnTo>
                  <a:pt x="2448503" y="1634376"/>
                </a:lnTo>
                <a:lnTo>
                  <a:pt x="0" y="16343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8147" y="4036975"/>
            <a:ext cx="5617415" cy="2390721"/>
            <a:chOff x="0" y="0"/>
            <a:chExt cx="3071153" cy="13070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72423" cy="1307055"/>
            </a:xfrm>
            <a:custGeom>
              <a:avLst/>
              <a:gdLst/>
              <a:ahLst/>
              <a:cxnLst/>
              <a:rect l="l" t="t" r="r" b="b"/>
              <a:pathLst>
                <a:path w="3072423" h="1307055">
                  <a:moveTo>
                    <a:pt x="2518702" y="1307055"/>
                  </a:moveTo>
                  <a:lnTo>
                    <a:pt x="553720" y="1307055"/>
                  </a:lnTo>
                  <a:cubicBezTo>
                    <a:pt x="247650" y="1307055"/>
                    <a:pt x="0" y="1014459"/>
                    <a:pt x="0" y="654296"/>
                  </a:cubicBezTo>
                  <a:cubicBezTo>
                    <a:pt x="0" y="292632"/>
                    <a:pt x="247650" y="0"/>
                    <a:pt x="553720" y="0"/>
                  </a:cubicBezTo>
                  <a:lnTo>
                    <a:pt x="2518702" y="0"/>
                  </a:lnTo>
                  <a:cubicBezTo>
                    <a:pt x="2824773" y="0"/>
                    <a:pt x="3072423" y="292632"/>
                    <a:pt x="3072423" y="654296"/>
                  </a:cubicBezTo>
                  <a:cubicBezTo>
                    <a:pt x="3071152" y="1014459"/>
                    <a:pt x="2823502" y="1307055"/>
                    <a:pt x="2518702" y="1307055"/>
                  </a:cubicBezTo>
                  <a:close/>
                </a:path>
              </a:pathLst>
            </a:custGeom>
            <a:solidFill>
              <a:srgbClr val="278067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209499" y="68917"/>
            <a:ext cx="2391621" cy="2679005"/>
          </a:xfrm>
          <a:custGeom>
            <a:avLst/>
            <a:gdLst/>
            <a:ahLst/>
            <a:cxnLst/>
            <a:rect l="l" t="t" r="r" b="b"/>
            <a:pathLst>
              <a:path w="2391621" h="2679005">
                <a:moveTo>
                  <a:pt x="0" y="0"/>
                </a:moveTo>
                <a:lnTo>
                  <a:pt x="2391621" y="0"/>
                </a:lnTo>
                <a:lnTo>
                  <a:pt x="2391621" y="2679006"/>
                </a:lnTo>
                <a:lnTo>
                  <a:pt x="0" y="26790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rot="5400000">
            <a:off x="7380476" y="4394361"/>
            <a:ext cx="45110" cy="1454938"/>
          </a:xfrm>
          <a:prstGeom prst="rect">
            <a:avLst/>
          </a:prstGeom>
          <a:solidFill>
            <a:srgbClr val="278067"/>
          </a:solidFill>
        </p:spPr>
      </p:sp>
      <p:sp>
        <p:nvSpPr>
          <p:cNvPr id="6" name="AutoShape 6"/>
          <p:cNvSpPr/>
          <p:nvPr/>
        </p:nvSpPr>
        <p:spPr>
          <a:xfrm>
            <a:off x="8103260" y="2340810"/>
            <a:ext cx="56041" cy="6876515"/>
          </a:xfrm>
          <a:prstGeom prst="rect">
            <a:avLst/>
          </a:prstGeom>
          <a:solidFill>
            <a:srgbClr val="278067"/>
          </a:solidFill>
        </p:spPr>
      </p:sp>
      <p:sp>
        <p:nvSpPr>
          <p:cNvPr id="7" name="AutoShape 7"/>
          <p:cNvSpPr/>
          <p:nvPr/>
        </p:nvSpPr>
        <p:spPr>
          <a:xfrm rot="5400000">
            <a:off x="8546845" y="1859729"/>
            <a:ext cx="62742" cy="954326"/>
          </a:xfrm>
          <a:prstGeom prst="rect">
            <a:avLst/>
          </a:prstGeom>
          <a:solidFill>
            <a:srgbClr val="278067"/>
          </a:solidFill>
        </p:spPr>
      </p:sp>
      <p:sp>
        <p:nvSpPr>
          <p:cNvPr id="8" name="AutoShape 8"/>
          <p:cNvSpPr/>
          <p:nvPr/>
        </p:nvSpPr>
        <p:spPr>
          <a:xfrm rot="5400000">
            <a:off x="9428856" y="3776527"/>
            <a:ext cx="41377" cy="2692569"/>
          </a:xfrm>
          <a:prstGeom prst="rect">
            <a:avLst/>
          </a:prstGeom>
          <a:solidFill>
            <a:srgbClr val="278067"/>
          </a:solidFill>
        </p:spPr>
      </p:sp>
      <p:sp>
        <p:nvSpPr>
          <p:cNvPr id="9" name="AutoShape 9"/>
          <p:cNvSpPr/>
          <p:nvPr/>
        </p:nvSpPr>
        <p:spPr>
          <a:xfrm rot="5400000">
            <a:off x="9426649" y="2387484"/>
            <a:ext cx="41377" cy="2692569"/>
          </a:xfrm>
          <a:prstGeom prst="rect">
            <a:avLst/>
          </a:prstGeom>
          <a:solidFill>
            <a:srgbClr val="278067"/>
          </a:solidFill>
        </p:spPr>
      </p:sp>
      <p:sp>
        <p:nvSpPr>
          <p:cNvPr id="10" name="AutoShape 10"/>
          <p:cNvSpPr/>
          <p:nvPr/>
        </p:nvSpPr>
        <p:spPr>
          <a:xfrm rot="5400000">
            <a:off x="9662669" y="4983157"/>
            <a:ext cx="41377" cy="3048113"/>
          </a:xfrm>
          <a:prstGeom prst="rect">
            <a:avLst/>
          </a:prstGeom>
          <a:solidFill>
            <a:srgbClr val="278067"/>
          </a:solidFill>
        </p:spPr>
      </p:sp>
      <p:sp>
        <p:nvSpPr>
          <p:cNvPr id="11" name="AutoShape 11"/>
          <p:cNvSpPr/>
          <p:nvPr/>
        </p:nvSpPr>
        <p:spPr>
          <a:xfrm rot="5400000">
            <a:off x="9989218" y="6085232"/>
            <a:ext cx="40975" cy="3817304"/>
          </a:xfrm>
          <a:prstGeom prst="rect">
            <a:avLst/>
          </a:prstGeom>
          <a:solidFill>
            <a:srgbClr val="278067"/>
          </a:solidFill>
        </p:spPr>
      </p:sp>
      <p:sp>
        <p:nvSpPr>
          <p:cNvPr id="12" name="AutoShape 12"/>
          <p:cNvSpPr/>
          <p:nvPr/>
        </p:nvSpPr>
        <p:spPr>
          <a:xfrm rot="5400000">
            <a:off x="10047466" y="7329160"/>
            <a:ext cx="40975" cy="3817304"/>
          </a:xfrm>
          <a:prstGeom prst="rect">
            <a:avLst/>
          </a:prstGeom>
          <a:solidFill>
            <a:srgbClr val="278067"/>
          </a:solidFill>
        </p:spPr>
      </p:sp>
      <p:grpSp>
        <p:nvGrpSpPr>
          <p:cNvPr id="13" name="Group 13"/>
          <p:cNvGrpSpPr/>
          <p:nvPr/>
        </p:nvGrpSpPr>
        <p:grpSpPr>
          <a:xfrm>
            <a:off x="9055379" y="1972775"/>
            <a:ext cx="6637734" cy="728233"/>
            <a:chOff x="0" y="0"/>
            <a:chExt cx="8850312" cy="970977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8850312" cy="970977"/>
              <a:chOff x="0" y="0"/>
              <a:chExt cx="11078064" cy="121538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1079334" cy="1215386"/>
              </a:xfrm>
              <a:custGeom>
                <a:avLst/>
                <a:gdLst/>
                <a:ahLst/>
                <a:cxnLst/>
                <a:rect l="l" t="t" r="r" b="b"/>
                <a:pathLst>
                  <a:path w="11079334" h="1215386">
                    <a:moveTo>
                      <a:pt x="10525614" y="1215386"/>
                    </a:moveTo>
                    <a:lnTo>
                      <a:pt x="553720" y="1215386"/>
                    </a:lnTo>
                    <a:cubicBezTo>
                      <a:pt x="247650" y="1215386"/>
                      <a:pt x="0" y="943301"/>
                      <a:pt x="0" y="608401"/>
                    </a:cubicBezTo>
                    <a:cubicBezTo>
                      <a:pt x="0" y="272106"/>
                      <a:pt x="247650" y="0"/>
                      <a:pt x="553720" y="0"/>
                    </a:cubicBezTo>
                    <a:lnTo>
                      <a:pt x="10525614" y="0"/>
                    </a:lnTo>
                    <a:cubicBezTo>
                      <a:pt x="10831684" y="0"/>
                      <a:pt x="11079334" y="272106"/>
                      <a:pt x="11079334" y="608401"/>
                    </a:cubicBezTo>
                    <a:cubicBezTo>
                      <a:pt x="11078064" y="943301"/>
                      <a:pt x="10830414" y="1215386"/>
                      <a:pt x="10525614" y="1215386"/>
                    </a:cubicBezTo>
                    <a:close/>
                  </a:path>
                </a:pathLst>
              </a:custGeom>
              <a:solidFill>
                <a:srgbClr val="278067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1061032" y="197497"/>
              <a:ext cx="6728249" cy="537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89"/>
                </a:lnSpc>
              </a:pPr>
              <a:r>
                <a:rPr lang="en-US" sz="2492" spc="99">
                  <a:solidFill>
                    <a:srgbClr val="FFFFFF"/>
                  </a:solidFill>
                  <a:latin typeface="Muli Bold"/>
                </a:rPr>
                <a:t>Tạo cơ sở dữ liệu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683358" y="3390341"/>
            <a:ext cx="6613123" cy="728233"/>
            <a:chOff x="0" y="0"/>
            <a:chExt cx="8817498" cy="970977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8817498" cy="970977"/>
              <a:chOff x="0" y="0"/>
              <a:chExt cx="11036990" cy="1215386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1038260" cy="1215386"/>
              </a:xfrm>
              <a:custGeom>
                <a:avLst/>
                <a:gdLst/>
                <a:ahLst/>
                <a:cxnLst/>
                <a:rect l="l" t="t" r="r" b="b"/>
                <a:pathLst>
                  <a:path w="11038260" h="1215386">
                    <a:moveTo>
                      <a:pt x="10484540" y="1215386"/>
                    </a:moveTo>
                    <a:lnTo>
                      <a:pt x="553720" y="1215386"/>
                    </a:lnTo>
                    <a:cubicBezTo>
                      <a:pt x="247650" y="1215386"/>
                      <a:pt x="0" y="943301"/>
                      <a:pt x="0" y="608401"/>
                    </a:cubicBezTo>
                    <a:cubicBezTo>
                      <a:pt x="0" y="272106"/>
                      <a:pt x="247650" y="0"/>
                      <a:pt x="553720" y="0"/>
                    </a:cubicBezTo>
                    <a:lnTo>
                      <a:pt x="10484540" y="0"/>
                    </a:lnTo>
                    <a:cubicBezTo>
                      <a:pt x="10790610" y="0"/>
                      <a:pt x="11038260" y="272106"/>
                      <a:pt x="11038260" y="608401"/>
                    </a:cubicBezTo>
                    <a:cubicBezTo>
                      <a:pt x="11036990" y="943301"/>
                      <a:pt x="10789340" y="1215386"/>
                      <a:pt x="10484540" y="1215386"/>
                    </a:cubicBezTo>
                    <a:close/>
                  </a:path>
                </a:pathLst>
              </a:custGeom>
              <a:solidFill>
                <a:srgbClr val="278067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1057098" y="197497"/>
              <a:ext cx="6703303" cy="537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89"/>
                </a:lnSpc>
              </a:pPr>
              <a:r>
                <a:rPr lang="en-US" sz="2492" spc="99" dirty="0" err="1">
                  <a:solidFill>
                    <a:srgbClr val="FFFFFF"/>
                  </a:solidFill>
                  <a:latin typeface="Muli Bold"/>
                </a:rPr>
                <a:t>Tạo</a:t>
              </a:r>
              <a:r>
                <a:rPr lang="en-US" sz="2492" spc="99" dirty="0">
                  <a:solidFill>
                    <a:srgbClr val="FFFFFF"/>
                  </a:solidFill>
                  <a:latin typeface="Muli Bold"/>
                </a:rPr>
                <a:t> </a:t>
              </a:r>
              <a:r>
                <a:rPr lang="en-US" sz="2492" spc="99" dirty="0" err="1">
                  <a:solidFill>
                    <a:srgbClr val="FFFFFF"/>
                  </a:solidFill>
                  <a:latin typeface="Muli Bold"/>
                </a:rPr>
                <a:t>các</a:t>
              </a:r>
              <a:r>
                <a:rPr lang="en-US" sz="2492" spc="99" dirty="0">
                  <a:solidFill>
                    <a:srgbClr val="FFFFFF"/>
                  </a:solidFill>
                  <a:latin typeface="Muli Bold"/>
                </a:rPr>
                <a:t> </a:t>
              </a:r>
              <a:r>
                <a:rPr lang="en-US" sz="2492" spc="99" dirty="0" err="1">
                  <a:solidFill>
                    <a:srgbClr val="FFFFFF"/>
                  </a:solidFill>
                  <a:latin typeface="Muli Bold"/>
                </a:rPr>
                <a:t>bảng</a:t>
              </a:r>
              <a:r>
                <a:rPr lang="en-US" sz="2492" spc="99" dirty="0">
                  <a:solidFill>
                    <a:srgbClr val="FFFFFF"/>
                  </a:solidFill>
                  <a:latin typeface="Muli Bold"/>
                </a:rPr>
                <a:t> </a:t>
              </a:r>
              <a:r>
                <a:rPr lang="en-US" sz="2492" spc="99" dirty="0" err="1">
                  <a:solidFill>
                    <a:srgbClr val="FFFFFF"/>
                  </a:solidFill>
                  <a:latin typeface="Muli Bold"/>
                </a:rPr>
                <a:t>và</a:t>
              </a:r>
              <a:r>
                <a:rPr lang="en-US" sz="2492" spc="99" dirty="0">
                  <a:solidFill>
                    <a:srgbClr val="FFFFFF"/>
                  </a:solidFill>
                  <a:latin typeface="Muli Bold"/>
                </a:rPr>
                <a:t> </a:t>
              </a:r>
              <a:r>
                <a:rPr lang="en-US" sz="2492" spc="99" dirty="0" err="1">
                  <a:solidFill>
                    <a:srgbClr val="FFFFFF"/>
                  </a:solidFill>
                  <a:latin typeface="Muli Bold"/>
                </a:rPr>
                <a:t>ràng</a:t>
              </a:r>
              <a:r>
                <a:rPr lang="en-US" sz="2492" spc="99" dirty="0">
                  <a:solidFill>
                    <a:srgbClr val="FFFFFF"/>
                  </a:solidFill>
                  <a:latin typeface="Muli Bold"/>
                </a:rPr>
                <a:t> </a:t>
              </a:r>
              <a:r>
                <a:rPr lang="en-US" sz="2492" spc="99" dirty="0" err="1">
                  <a:solidFill>
                    <a:srgbClr val="FFFFFF"/>
                  </a:solidFill>
                  <a:latin typeface="Muli Bold"/>
                </a:rPr>
                <a:t>buộc</a:t>
              </a:r>
              <a:endParaRPr lang="en-US" sz="2492" spc="99" dirty="0">
                <a:solidFill>
                  <a:srgbClr val="FFFFFF"/>
                </a:solidFill>
                <a:latin typeface="Muli Bold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413690" y="4868219"/>
            <a:ext cx="6391630" cy="728233"/>
            <a:chOff x="0" y="0"/>
            <a:chExt cx="8522173" cy="970977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8522173" cy="970977"/>
              <a:chOff x="0" y="0"/>
              <a:chExt cx="10667328" cy="1215386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0668598" cy="1215386"/>
              </a:xfrm>
              <a:custGeom>
                <a:avLst/>
                <a:gdLst/>
                <a:ahLst/>
                <a:cxnLst/>
                <a:rect l="l" t="t" r="r" b="b"/>
                <a:pathLst>
                  <a:path w="10668598" h="1215386">
                    <a:moveTo>
                      <a:pt x="10114878" y="1215386"/>
                    </a:moveTo>
                    <a:lnTo>
                      <a:pt x="553720" y="1215386"/>
                    </a:lnTo>
                    <a:cubicBezTo>
                      <a:pt x="247650" y="1215386"/>
                      <a:pt x="0" y="943301"/>
                      <a:pt x="0" y="608401"/>
                    </a:cubicBezTo>
                    <a:cubicBezTo>
                      <a:pt x="0" y="272106"/>
                      <a:pt x="247650" y="0"/>
                      <a:pt x="553720" y="0"/>
                    </a:cubicBezTo>
                    <a:lnTo>
                      <a:pt x="10114878" y="0"/>
                    </a:lnTo>
                    <a:cubicBezTo>
                      <a:pt x="10420948" y="0"/>
                      <a:pt x="10668598" y="272106"/>
                      <a:pt x="10668598" y="608401"/>
                    </a:cubicBezTo>
                    <a:cubicBezTo>
                      <a:pt x="10667328" y="943301"/>
                      <a:pt x="10419678" y="1215386"/>
                      <a:pt x="10114878" y="1215386"/>
                    </a:cubicBezTo>
                    <a:close/>
                  </a:path>
                </a:pathLst>
              </a:custGeom>
              <a:solidFill>
                <a:srgbClr val="278067"/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1021692" y="197497"/>
              <a:ext cx="6478788" cy="5506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89"/>
                </a:lnSpc>
              </a:pPr>
              <a:r>
                <a:rPr lang="en-US" sz="2492" spc="99" dirty="0" err="1">
                  <a:solidFill>
                    <a:srgbClr val="FFFFFF"/>
                  </a:solidFill>
                  <a:latin typeface="Muli Bold"/>
                </a:rPr>
                <a:t>Thêm</a:t>
              </a:r>
              <a:r>
                <a:rPr lang="en-US" sz="2492" spc="99" dirty="0">
                  <a:solidFill>
                    <a:srgbClr val="FFFFFF"/>
                  </a:solidFill>
                  <a:latin typeface="Muli Bold"/>
                </a:rPr>
                <a:t> </a:t>
              </a:r>
              <a:r>
                <a:rPr lang="en-US" sz="2492" spc="99" dirty="0" err="1">
                  <a:solidFill>
                    <a:srgbClr val="FFFFFF"/>
                  </a:solidFill>
                  <a:latin typeface="Muli Bold"/>
                </a:rPr>
                <a:t>dữ</a:t>
              </a:r>
              <a:r>
                <a:rPr lang="en-US" sz="2492" spc="99" dirty="0">
                  <a:solidFill>
                    <a:srgbClr val="FFFFFF"/>
                  </a:solidFill>
                  <a:latin typeface="Muli Bold"/>
                </a:rPr>
                <a:t> </a:t>
              </a:r>
              <a:r>
                <a:rPr lang="en-US" sz="2492" spc="99" dirty="0" err="1">
                  <a:solidFill>
                    <a:srgbClr val="FFFFFF"/>
                  </a:solidFill>
                  <a:latin typeface="Muli Bold"/>
                </a:rPr>
                <a:t>liệu</a:t>
              </a:r>
              <a:r>
                <a:rPr lang="en-US" sz="2492" spc="99" dirty="0">
                  <a:solidFill>
                    <a:srgbClr val="FFFFFF"/>
                  </a:solidFill>
                  <a:latin typeface="Muli Bold"/>
                </a:rPr>
                <a:t> </a:t>
              </a:r>
              <a:r>
                <a:rPr lang="en-US" sz="2492" spc="99" dirty="0" err="1">
                  <a:solidFill>
                    <a:srgbClr val="FFFFFF"/>
                  </a:solidFill>
                  <a:latin typeface="Muli Bold"/>
                </a:rPr>
                <a:t>vào</a:t>
              </a:r>
              <a:r>
                <a:rPr lang="en-US" sz="2492" spc="99" dirty="0">
                  <a:solidFill>
                    <a:srgbClr val="FFFFFF"/>
                  </a:solidFill>
                  <a:latin typeface="Muli Bold"/>
                </a:rPr>
                <a:t> </a:t>
              </a:r>
              <a:r>
                <a:rPr lang="en-US" sz="2492" spc="99" dirty="0" err="1">
                  <a:solidFill>
                    <a:srgbClr val="FFFFFF"/>
                  </a:solidFill>
                  <a:latin typeface="Muli Bold"/>
                </a:rPr>
                <a:t>các</a:t>
              </a:r>
              <a:r>
                <a:rPr lang="en-US" sz="2492" spc="99" dirty="0">
                  <a:solidFill>
                    <a:srgbClr val="FFFFFF"/>
                  </a:solidFill>
                  <a:latin typeface="Muli Bold"/>
                </a:rPr>
                <a:t> </a:t>
              </a:r>
              <a:r>
                <a:rPr lang="en-US" sz="2492" spc="99" dirty="0" err="1">
                  <a:solidFill>
                    <a:srgbClr val="FFFFFF"/>
                  </a:solidFill>
                  <a:latin typeface="Muli Bold"/>
                </a:rPr>
                <a:t>bảng</a:t>
              </a:r>
              <a:endParaRPr lang="en-US" sz="2492" spc="99" dirty="0">
                <a:solidFill>
                  <a:srgbClr val="FFFFFF"/>
                </a:solidFill>
                <a:latin typeface="Muli Bold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979729" y="6282252"/>
            <a:ext cx="6451844" cy="728233"/>
            <a:chOff x="0" y="0"/>
            <a:chExt cx="8602458" cy="970977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8602458" cy="970977"/>
              <a:chOff x="0" y="0"/>
              <a:chExt cx="10767822" cy="1215386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0769092" cy="1215386"/>
              </a:xfrm>
              <a:custGeom>
                <a:avLst/>
                <a:gdLst/>
                <a:ahLst/>
                <a:cxnLst/>
                <a:rect l="l" t="t" r="r" b="b"/>
                <a:pathLst>
                  <a:path w="10769092" h="1215386">
                    <a:moveTo>
                      <a:pt x="10215372" y="1215386"/>
                    </a:moveTo>
                    <a:lnTo>
                      <a:pt x="553720" y="1215386"/>
                    </a:lnTo>
                    <a:cubicBezTo>
                      <a:pt x="247650" y="1215386"/>
                      <a:pt x="0" y="943301"/>
                      <a:pt x="0" y="608401"/>
                    </a:cubicBezTo>
                    <a:cubicBezTo>
                      <a:pt x="0" y="272106"/>
                      <a:pt x="247650" y="0"/>
                      <a:pt x="553720" y="0"/>
                    </a:cubicBezTo>
                    <a:lnTo>
                      <a:pt x="10215372" y="0"/>
                    </a:lnTo>
                    <a:cubicBezTo>
                      <a:pt x="10521442" y="0"/>
                      <a:pt x="10769092" y="272106"/>
                      <a:pt x="10769092" y="608401"/>
                    </a:cubicBezTo>
                    <a:cubicBezTo>
                      <a:pt x="10767822" y="943301"/>
                      <a:pt x="10520172" y="1215386"/>
                      <a:pt x="10215372" y="1215386"/>
                    </a:cubicBezTo>
                    <a:close/>
                  </a:path>
                </a:pathLst>
              </a:custGeom>
              <a:solidFill>
                <a:srgbClr val="278067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1031317" y="197497"/>
              <a:ext cx="6539824" cy="537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89"/>
                </a:lnSpc>
              </a:pPr>
              <a:r>
                <a:rPr lang="en-US" sz="2492" spc="99">
                  <a:solidFill>
                    <a:srgbClr val="FFFFFF"/>
                  </a:solidFill>
                  <a:latin typeface="Muli Bold"/>
                </a:rPr>
                <a:t>Nghiệp vụ truy vấn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447327" y="7588218"/>
            <a:ext cx="6440851" cy="728233"/>
            <a:chOff x="0" y="0"/>
            <a:chExt cx="8587801" cy="970977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8587801" cy="970977"/>
              <a:chOff x="0" y="0"/>
              <a:chExt cx="10749475" cy="1215386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0750745" cy="1215386"/>
              </a:xfrm>
              <a:custGeom>
                <a:avLst/>
                <a:gdLst/>
                <a:ahLst/>
                <a:cxnLst/>
                <a:rect l="l" t="t" r="r" b="b"/>
                <a:pathLst>
                  <a:path w="10750745" h="1215386">
                    <a:moveTo>
                      <a:pt x="10197025" y="1215386"/>
                    </a:moveTo>
                    <a:lnTo>
                      <a:pt x="553720" y="1215386"/>
                    </a:lnTo>
                    <a:cubicBezTo>
                      <a:pt x="247650" y="1215386"/>
                      <a:pt x="0" y="943301"/>
                      <a:pt x="0" y="608401"/>
                    </a:cubicBezTo>
                    <a:cubicBezTo>
                      <a:pt x="0" y="272106"/>
                      <a:pt x="247650" y="0"/>
                      <a:pt x="553720" y="0"/>
                    </a:cubicBezTo>
                    <a:lnTo>
                      <a:pt x="10197025" y="0"/>
                    </a:lnTo>
                    <a:cubicBezTo>
                      <a:pt x="10503095" y="0"/>
                      <a:pt x="10750745" y="272106"/>
                      <a:pt x="10750745" y="608401"/>
                    </a:cubicBezTo>
                    <a:cubicBezTo>
                      <a:pt x="10749475" y="943301"/>
                      <a:pt x="10501825" y="1215386"/>
                      <a:pt x="10197025" y="1215386"/>
                    </a:cubicBezTo>
                    <a:close/>
                  </a:path>
                </a:pathLst>
              </a:custGeom>
              <a:solidFill>
                <a:srgbClr val="278067"/>
              </a:solidFill>
            </p:spPr>
          </p:sp>
        </p:grpSp>
        <p:sp>
          <p:nvSpPr>
            <p:cNvPr id="32" name="TextBox 32"/>
            <p:cNvSpPr txBox="1"/>
            <p:nvPr/>
          </p:nvSpPr>
          <p:spPr>
            <a:xfrm>
              <a:off x="1029560" y="197497"/>
              <a:ext cx="6528680" cy="537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89"/>
                </a:lnSpc>
              </a:pPr>
              <a:r>
                <a:rPr lang="en-US" sz="2492" spc="99">
                  <a:solidFill>
                    <a:srgbClr val="FFFFFF"/>
                  </a:solidFill>
                  <a:latin typeface="Muli Bold"/>
                </a:rPr>
                <a:t>Tạo tài khoản và gán quyền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918357" y="8894184"/>
            <a:ext cx="6191314" cy="728233"/>
            <a:chOff x="0" y="0"/>
            <a:chExt cx="8255085" cy="970977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8255085" cy="970977"/>
              <a:chOff x="0" y="0"/>
              <a:chExt cx="10333010" cy="1215386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0334281" cy="1215386"/>
              </a:xfrm>
              <a:custGeom>
                <a:avLst/>
                <a:gdLst/>
                <a:ahLst/>
                <a:cxnLst/>
                <a:rect l="l" t="t" r="r" b="b"/>
                <a:pathLst>
                  <a:path w="10334281" h="1215386">
                    <a:moveTo>
                      <a:pt x="9780560" y="1215386"/>
                    </a:moveTo>
                    <a:lnTo>
                      <a:pt x="553720" y="1215386"/>
                    </a:lnTo>
                    <a:cubicBezTo>
                      <a:pt x="247650" y="1215386"/>
                      <a:pt x="0" y="943301"/>
                      <a:pt x="0" y="608401"/>
                    </a:cubicBezTo>
                    <a:cubicBezTo>
                      <a:pt x="0" y="272106"/>
                      <a:pt x="247650" y="0"/>
                      <a:pt x="553720" y="0"/>
                    </a:cubicBezTo>
                    <a:lnTo>
                      <a:pt x="9780560" y="0"/>
                    </a:lnTo>
                    <a:cubicBezTo>
                      <a:pt x="10086631" y="0"/>
                      <a:pt x="10334281" y="272106"/>
                      <a:pt x="10334281" y="608401"/>
                    </a:cubicBezTo>
                    <a:cubicBezTo>
                      <a:pt x="10333010" y="943301"/>
                      <a:pt x="10085360" y="1215386"/>
                      <a:pt x="9780560" y="1215386"/>
                    </a:cubicBezTo>
                    <a:close/>
                  </a:path>
                </a:pathLst>
              </a:custGeom>
              <a:solidFill>
                <a:srgbClr val="278067"/>
              </a:solidFill>
            </p:spPr>
          </p:sp>
        </p:grpSp>
        <p:sp>
          <p:nvSpPr>
            <p:cNvPr id="36" name="TextBox 36"/>
            <p:cNvSpPr txBox="1"/>
            <p:nvPr/>
          </p:nvSpPr>
          <p:spPr>
            <a:xfrm>
              <a:off x="989672" y="197497"/>
              <a:ext cx="6275741" cy="537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89"/>
                </a:lnSpc>
              </a:pPr>
              <a:r>
                <a:rPr lang="en-US" sz="2492" spc="99">
                  <a:solidFill>
                    <a:srgbClr val="FFFFFF"/>
                  </a:solidFill>
                  <a:latin typeface="Muli Bold"/>
                </a:rPr>
                <a:t>Sao lưu và phục hồi</a:t>
              </a:r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405310" y="4528229"/>
            <a:ext cx="4627043" cy="1332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1"/>
              </a:lnSpc>
            </a:pPr>
            <a:r>
              <a:rPr lang="en-US" sz="3808">
                <a:solidFill>
                  <a:srgbClr val="FFFFFF"/>
                </a:solidFill>
                <a:latin typeface="Muli Bold"/>
              </a:rPr>
              <a:t>CHƯƠNG III:</a:t>
            </a:r>
          </a:p>
          <a:p>
            <a:pPr algn="ctr">
              <a:lnSpc>
                <a:spcPts val="5331"/>
              </a:lnSpc>
            </a:pPr>
            <a:r>
              <a:rPr lang="en-US" sz="3808">
                <a:solidFill>
                  <a:srgbClr val="FFFFFF"/>
                </a:solidFill>
                <a:latin typeface="Muli Bold"/>
              </a:rPr>
              <a:t>TRIỂN KHAI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499365" y="2613319"/>
            <a:ext cx="1444068" cy="1299661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flipH="1">
            <a:off x="0" y="-3075624"/>
            <a:ext cx="13362624" cy="13362624"/>
          </a:xfrm>
          <a:custGeom>
            <a:avLst/>
            <a:gdLst/>
            <a:ahLst/>
            <a:cxnLst/>
            <a:rect l="l" t="t" r="r" b="b"/>
            <a:pathLst>
              <a:path w="13362624" h="13362624">
                <a:moveTo>
                  <a:pt x="13362624" y="0"/>
                </a:moveTo>
                <a:lnTo>
                  <a:pt x="0" y="0"/>
                </a:lnTo>
                <a:lnTo>
                  <a:pt x="0" y="13362624"/>
                </a:lnTo>
                <a:lnTo>
                  <a:pt x="13362624" y="13362624"/>
                </a:lnTo>
                <a:lnTo>
                  <a:pt x="1336262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05058" y="1675379"/>
            <a:ext cx="15754242" cy="6936243"/>
          </a:xfrm>
          <a:custGeom>
            <a:avLst/>
            <a:gdLst/>
            <a:ahLst/>
            <a:cxnLst/>
            <a:rect l="l" t="t" r="r" b="b"/>
            <a:pathLst>
              <a:path w="15754242" h="6936243">
                <a:moveTo>
                  <a:pt x="0" y="0"/>
                </a:moveTo>
                <a:lnTo>
                  <a:pt x="15754242" y="0"/>
                </a:lnTo>
                <a:lnTo>
                  <a:pt x="15754242" y="6936242"/>
                </a:lnTo>
                <a:lnTo>
                  <a:pt x="0" y="69362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28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93114" y="117798"/>
            <a:ext cx="1994886" cy="1795398"/>
          </a:xfrm>
          <a:custGeom>
            <a:avLst/>
            <a:gdLst/>
            <a:ahLst/>
            <a:cxnLst/>
            <a:rect l="l" t="t" r="r" b="b"/>
            <a:pathLst>
              <a:path w="1994886" h="1795398">
                <a:moveTo>
                  <a:pt x="0" y="0"/>
                </a:moveTo>
                <a:lnTo>
                  <a:pt x="1994886" y="0"/>
                </a:lnTo>
                <a:lnTo>
                  <a:pt x="1994886" y="1795398"/>
                </a:lnTo>
                <a:lnTo>
                  <a:pt x="0" y="17953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47571" y="2230260"/>
            <a:ext cx="1147655" cy="103288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364147"/>
            <a:ext cx="9144000" cy="828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  <a:spcBef>
                <a:spcPct val="0"/>
              </a:spcBef>
            </a:pPr>
            <a:r>
              <a:rPr lang="en-US" sz="4899" spc="440">
                <a:solidFill>
                  <a:srgbClr val="278067"/>
                </a:solidFill>
                <a:latin typeface="Muli Bold"/>
              </a:rPr>
              <a:t>1.Tạo cơ sở dữ liệu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5323" y="8859271"/>
            <a:ext cx="16253713" cy="1251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5642" lvl="1" indent="-387821">
              <a:lnSpc>
                <a:spcPts val="5029"/>
              </a:lnSpc>
              <a:buFont typeface="Arial"/>
              <a:buChar char="•"/>
            </a:pPr>
            <a:r>
              <a:rPr lang="en-US" sz="3592" spc="143" dirty="0">
                <a:solidFill>
                  <a:srgbClr val="000000"/>
                </a:solidFill>
                <a:latin typeface="Muli Bold"/>
              </a:rPr>
              <a:t>Sau </a:t>
            </a:r>
            <a:r>
              <a:rPr lang="en-US" sz="3592" spc="143" dirty="0" err="1">
                <a:solidFill>
                  <a:srgbClr val="000000"/>
                </a:solidFill>
                <a:latin typeface="Muli Bold"/>
              </a:rPr>
              <a:t>khi</a:t>
            </a:r>
            <a:r>
              <a:rPr lang="en-US" sz="3592" spc="143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592" spc="143" dirty="0" err="1">
                <a:solidFill>
                  <a:srgbClr val="000000"/>
                </a:solidFill>
                <a:latin typeface="Muli Bold"/>
              </a:rPr>
              <a:t>đã</a:t>
            </a:r>
            <a:r>
              <a:rPr lang="en-US" sz="3592" spc="143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592" spc="143" dirty="0" err="1">
                <a:solidFill>
                  <a:srgbClr val="000000"/>
                </a:solidFill>
                <a:latin typeface="Muli Bold"/>
              </a:rPr>
              <a:t>tạo</a:t>
            </a:r>
            <a:r>
              <a:rPr lang="en-US" sz="3592" spc="143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592" spc="143" dirty="0" err="1">
                <a:solidFill>
                  <a:srgbClr val="000000"/>
                </a:solidFill>
                <a:latin typeface="Muli Bold"/>
              </a:rPr>
              <a:t>cơ</a:t>
            </a:r>
            <a:r>
              <a:rPr lang="en-US" sz="3592" spc="143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592" spc="143" dirty="0" err="1">
                <a:solidFill>
                  <a:srgbClr val="000000"/>
                </a:solidFill>
                <a:latin typeface="Muli Bold"/>
              </a:rPr>
              <a:t>sở</a:t>
            </a:r>
            <a:r>
              <a:rPr lang="en-US" sz="3592" spc="143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592" spc="143" dirty="0" err="1">
                <a:solidFill>
                  <a:srgbClr val="000000"/>
                </a:solidFill>
                <a:latin typeface="Muli Bold"/>
              </a:rPr>
              <a:t>dữ</a:t>
            </a:r>
            <a:r>
              <a:rPr lang="en-US" sz="3592" spc="143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592" spc="143" dirty="0" err="1">
                <a:solidFill>
                  <a:srgbClr val="000000"/>
                </a:solidFill>
                <a:latin typeface="Muli Bold"/>
              </a:rPr>
              <a:t>liệu</a:t>
            </a:r>
            <a:r>
              <a:rPr lang="en-US" sz="3592" spc="143" dirty="0">
                <a:solidFill>
                  <a:srgbClr val="000000"/>
                </a:solidFill>
                <a:latin typeface="Muli Bold"/>
              </a:rPr>
              <a:t>, </a:t>
            </a:r>
            <a:r>
              <a:rPr lang="en-US" sz="3592" spc="143" dirty="0" err="1">
                <a:solidFill>
                  <a:srgbClr val="000000"/>
                </a:solidFill>
                <a:latin typeface="Muli Bold"/>
              </a:rPr>
              <a:t>nhóm</a:t>
            </a:r>
            <a:r>
              <a:rPr lang="en-US" sz="3592" spc="143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592" spc="143" dirty="0" err="1">
                <a:solidFill>
                  <a:srgbClr val="000000"/>
                </a:solidFill>
                <a:latin typeface="Muli Bold"/>
              </a:rPr>
              <a:t>tiến</a:t>
            </a:r>
            <a:r>
              <a:rPr lang="en-US" sz="3592" spc="143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592" spc="143" dirty="0" err="1">
                <a:solidFill>
                  <a:srgbClr val="000000"/>
                </a:solidFill>
                <a:latin typeface="Muli Bold"/>
              </a:rPr>
              <a:t>hành</a:t>
            </a:r>
            <a:r>
              <a:rPr lang="en-US" sz="3592" spc="143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592" spc="143" dirty="0" err="1">
                <a:solidFill>
                  <a:srgbClr val="000000"/>
                </a:solidFill>
                <a:latin typeface="Muli Bold"/>
              </a:rPr>
              <a:t>tạo</a:t>
            </a:r>
            <a:r>
              <a:rPr lang="en-US" sz="3592" spc="143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592" spc="143" dirty="0" err="1">
                <a:solidFill>
                  <a:srgbClr val="000000"/>
                </a:solidFill>
                <a:latin typeface="Muli Bold"/>
              </a:rPr>
              <a:t>các</a:t>
            </a:r>
            <a:r>
              <a:rPr lang="en-US" sz="3592" spc="143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592" spc="143" dirty="0" err="1">
                <a:solidFill>
                  <a:srgbClr val="000000"/>
                </a:solidFill>
                <a:latin typeface="Muli Bold"/>
              </a:rPr>
              <a:t>bảng</a:t>
            </a:r>
            <a:r>
              <a:rPr lang="en-US" sz="3592" spc="143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592" spc="143" dirty="0" err="1">
                <a:solidFill>
                  <a:srgbClr val="000000"/>
                </a:solidFill>
                <a:latin typeface="Muli Bold"/>
              </a:rPr>
              <a:t>kèm</a:t>
            </a:r>
            <a:r>
              <a:rPr lang="en-US" sz="3592" spc="143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592" spc="143" dirty="0" err="1">
                <a:solidFill>
                  <a:srgbClr val="000000"/>
                </a:solidFill>
                <a:latin typeface="Muli Bold"/>
              </a:rPr>
              <a:t>ràng</a:t>
            </a:r>
            <a:r>
              <a:rPr lang="en-US" sz="3592" spc="143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592" spc="143" dirty="0" err="1">
                <a:solidFill>
                  <a:srgbClr val="000000"/>
                </a:solidFill>
                <a:latin typeface="Muli Bold"/>
              </a:rPr>
              <a:t>buộc</a:t>
            </a:r>
            <a:r>
              <a:rPr lang="en-US" sz="3592" spc="143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592" spc="143" dirty="0" err="1">
                <a:solidFill>
                  <a:srgbClr val="000000"/>
                </a:solidFill>
                <a:latin typeface="Muli Bold"/>
              </a:rPr>
              <a:t>và</a:t>
            </a:r>
            <a:r>
              <a:rPr lang="en-US" sz="3592" spc="143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592" spc="143" dirty="0" err="1">
                <a:solidFill>
                  <a:srgbClr val="000000"/>
                </a:solidFill>
                <a:latin typeface="Muli Bold"/>
              </a:rPr>
              <a:t>nhập</a:t>
            </a:r>
            <a:r>
              <a:rPr lang="en-US" sz="3592" spc="143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592" spc="143" dirty="0" err="1">
                <a:solidFill>
                  <a:srgbClr val="000000"/>
                </a:solidFill>
                <a:latin typeface="Muli Bold"/>
              </a:rPr>
              <a:t>dữ</a:t>
            </a:r>
            <a:r>
              <a:rPr lang="en-US" sz="3592" spc="143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592" spc="143" dirty="0" err="1">
                <a:solidFill>
                  <a:srgbClr val="000000"/>
                </a:solidFill>
                <a:latin typeface="Muli Bold"/>
              </a:rPr>
              <a:t>liệu</a:t>
            </a:r>
            <a:r>
              <a:rPr lang="en-US" sz="3592" spc="143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3592" spc="143" dirty="0" err="1">
                <a:solidFill>
                  <a:srgbClr val="000000"/>
                </a:solidFill>
                <a:latin typeface="Muli Bold"/>
              </a:rPr>
              <a:t>vào</a:t>
            </a:r>
            <a:r>
              <a:rPr lang="en-US" sz="3592" spc="143" dirty="0">
                <a:solidFill>
                  <a:srgbClr val="000000"/>
                </a:solidFill>
                <a:latin typeface="Muli Bold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-3075624"/>
            <a:ext cx="13362624" cy="13362624"/>
          </a:xfrm>
          <a:custGeom>
            <a:avLst/>
            <a:gdLst/>
            <a:ahLst/>
            <a:cxnLst/>
            <a:rect l="l" t="t" r="r" b="b"/>
            <a:pathLst>
              <a:path w="13362624" h="13362624">
                <a:moveTo>
                  <a:pt x="13362624" y="0"/>
                </a:moveTo>
                <a:lnTo>
                  <a:pt x="0" y="0"/>
                </a:lnTo>
                <a:lnTo>
                  <a:pt x="0" y="13362624"/>
                </a:lnTo>
                <a:lnTo>
                  <a:pt x="13362624" y="13362624"/>
                </a:lnTo>
                <a:lnTo>
                  <a:pt x="1336262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00741" y="190721"/>
            <a:ext cx="8813016" cy="2233602"/>
          </a:xfrm>
          <a:custGeom>
            <a:avLst/>
            <a:gdLst/>
            <a:ahLst/>
            <a:cxnLst/>
            <a:rect l="l" t="t" r="r" b="b"/>
            <a:pathLst>
              <a:path w="8813016" h="2233602">
                <a:moveTo>
                  <a:pt x="0" y="0"/>
                </a:moveTo>
                <a:lnTo>
                  <a:pt x="8813016" y="0"/>
                </a:lnTo>
                <a:lnTo>
                  <a:pt x="8813016" y="2233602"/>
                </a:lnTo>
                <a:lnTo>
                  <a:pt x="0" y="22336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00741" y="2599879"/>
            <a:ext cx="8813016" cy="3086647"/>
          </a:xfrm>
          <a:custGeom>
            <a:avLst/>
            <a:gdLst/>
            <a:ahLst/>
            <a:cxnLst/>
            <a:rect l="l" t="t" r="r" b="b"/>
            <a:pathLst>
              <a:path w="8813016" h="3086647">
                <a:moveTo>
                  <a:pt x="0" y="0"/>
                </a:moveTo>
                <a:lnTo>
                  <a:pt x="8813016" y="0"/>
                </a:lnTo>
                <a:lnTo>
                  <a:pt x="8813016" y="3086646"/>
                </a:lnTo>
                <a:lnTo>
                  <a:pt x="0" y="30866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19" t="-6543" b="-75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491480" y="3483425"/>
            <a:ext cx="8525806" cy="6906445"/>
          </a:xfrm>
          <a:custGeom>
            <a:avLst/>
            <a:gdLst/>
            <a:ahLst/>
            <a:cxnLst/>
            <a:rect l="l" t="t" r="r" b="b"/>
            <a:pathLst>
              <a:path w="8525806" h="6906445">
                <a:moveTo>
                  <a:pt x="0" y="0"/>
                </a:moveTo>
                <a:lnTo>
                  <a:pt x="8525805" y="0"/>
                </a:lnTo>
                <a:lnTo>
                  <a:pt x="8525805" y="6906445"/>
                </a:lnTo>
                <a:lnTo>
                  <a:pt x="0" y="69064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817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914430" y="811523"/>
            <a:ext cx="2989882" cy="2141843"/>
          </a:xfrm>
          <a:custGeom>
            <a:avLst/>
            <a:gdLst/>
            <a:ahLst/>
            <a:cxnLst/>
            <a:rect l="l" t="t" r="r" b="b"/>
            <a:pathLst>
              <a:path w="2989882" h="2141843">
                <a:moveTo>
                  <a:pt x="0" y="0"/>
                </a:moveTo>
                <a:lnTo>
                  <a:pt x="2989882" y="0"/>
                </a:lnTo>
                <a:lnTo>
                  <a:pt x="2989882" y="2141843"/>
                </a:lnTo>
                <a:lnTo>
                  <a:pt x="0" y="21418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300736" y="5857975"/>
            <a:ext cx="6914119" cy="3965855"/>
            <a:chOff x="0" y="0"/>
            <a:chExt cx="7981950" cy="4578350"/>
          </a:xfrm>
        </p:grpSpPr>
        <p:sp>
          <p:nvSpPr>
            <p:cNvPr id="8" name="Freeform 8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9"/>
              <a:stretch>
                <a:fillRect t="-3328" b="-3328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-2478374"/>
            <a:ext cx="13362624" cy="13362624"/>
          </a:xfrm>
          <a:custGeom>
            <a:avLst/>
            <a:gdLst/>
            <a:ahLst/>
            <a:cxnLst/>
            <a:rect l="l" t="t" r="r" b="b"/>
            <a:pathLst>
              <a:path w="13362624" h="13362624">
                <a:moveTo>
                  <a:pt x="13362624" y="0"/>
                </a:moveTo>
                <a:lnTo>
                  <a:pt x="0" y="0"/>
                </a:lnTo>
                <a:lnTo>
                  <a:pt x="0" y="13362624"/>
                </a:lnTo>
                <a:lnTo>
                  <a:pt x="13362624" y="13362624"/>
                </a:lnTo>
                <a:lnTo>
                  <a:pt x="1336262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0" y="-3075624"/>
            <a:ext cx="13362624" cy="13362624"/>
          </a:xfrm>
          <a:custGeom>
            <a:avLst/>
            <a:gdLst/>
            <a:ahLst/>
            <a:cxnLst/>
            <a:rect l="l" t="t" r="r" b="b"/>
            <a:pathLst>
              <a:path w="13362624" h="13362624">
                <a:moveTo>
                  <a:pt x="13362624" y="0"/>
                </a:moveTo>
                <a:lnTo>
                  <a:pt x="0" y="0"/>
                </a:lnTo>
                <a:lnTo>
                  <a:pt x="0" y="13362624"/>
                </a:lnTo>
                <a:lnTo>
                  <a:pt x="13362624" y="13362624"/>
                </a:lnTo>
                <a:lnTo>
                  <a:pt x="1336262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300008" y="320750"/>
            <a:ext cx="11802868" cy="2469480"/>
          </a:xfrm>
          <a:custGeom>
            <a:avLst/>
            <a:gdLst/>
            <a:ahLst/>
            <a:cxnLst/>
            <a:rect l="l" t="t" r="r" b="b"/>
            <a:pathLst>
              <a:path w="11802868" h="2469480">
                <a:moveTo>
                  <a:pt x="0" y="0"/>
                </a:moveTo>
                <a:lnTo>
                  <a:pt x="11802867" y="0"/>
                </a:lnTo>
                <a:lnTo>
                  <a:pt x="11802867" y="2469480"/>
                </a:lnTo>
                <a:lnTo>
                  <a:pt x="0" y="24694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3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300008" y="3311395"/>
            <a:ext cx="11802868" cy="4028265"/>
          </a:xfrm>
          <a:custGeom>
            <a:avLst/>
            <a:gdLst/>
            <a:ahLst/>
            <a:cxnLst/>
            <a:rect l="l" t="t" r="r" b="b"/>
            <a:pathLst>
              <a:path w="11802868" h="4028265">
                <a:moveTo>
                  <a:pt x="0" y="0"/>
                </a:moveTo>
                <a:lnTo>
                  <a:pt x="11802867" y="0"/>
                </a:lnTo>
                <a:lnTo>
                  <a:pt x="11802867" y="4028265"/>
                </a:lnTo>
                <a:lnTo>
                  <a:pt x="0" y="40282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12" t="-718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300008" y="7860826"/>
            <a:ext cx="11692667" cy="2111176"/>
          </a:xfrm>
          <a:custGeom>
            <a:avLst/>
            <a:gdLst/>
            <a:ahLst/>
            <a:cxnLst/>
            <a:rect l="l" t="t" r="r" b="b"/>
            <a:pathLst>
              <a:path w="11692667" h="2111176">
                <a:moveTo>
                  <a:pt x="0" y="0"/>
                </a:moveTo>
                <a:lnTo>
                  <a:pt x="11692667" y="0"/>
                </a:lnTo>
                <a:lnTo>
                  <a:pt x="11692667" y="2111176"/>
                </a:lnTo>
                <a:lnTo>
                  <a:pt x="0" y="21111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771909" y="160375"/>
            <a:ext cx="4916684" cy="9966250"/>
            <a:chOff x="0" y="0"/>
            <a:chExt cx="9398000" cy="19050000"/>
          </a:xfrm>
        </p:grpSpPr>
        <p:sp>
          <p:nvSpPr>
            <p:cNvPr id="8" name="Freeform 8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7"/>
              <a:stretch>
                <a:fillRect l="-112204" r="-112204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8"/>
              <a:stretch>
                <a:fillRect l="-42" r="-42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80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48735" y="-6947689"/>
            <a:ext cx="10337777" cy="1033777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0D2E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310366" y="3390088"/>
            <a:ext cx="10114634" cy="5057317"/>
            <a:chOff x="0" y="0"/>
            <a:chExt cx="6662420" cy="33312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62420" cy="3331210"/>
            </a:xfrm>
            <a:custGeom>
              <a:avLst/>
              <a:gdLst/>
              <a:ahLst/>
              <a:cxnLst/>
              <a:rect l="l" t="t" r="r" b="b"/>
              <a:pathLst>
                <a:path w="666242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cubicBezTo>
                    <a:pt x="5171440" y="0"/>
                    <a:pt x="6662420" y="1490980"/>
                    <a:pt x="6662420" y="333121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2"/>
              <a:stretch>
                <a:fillRect t="-16700" b="-16700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13342526" y="249322"/>
            <a:ext cx="1550194" cy="1653540"/>
          </a:xfrm>
          <a:custGeom>
            <a:avLst/>
            <a:gdLst/>
            <a:ahLst/>
            <a:cxnLst/>
            <a:rect l="l" t="t" r="r" b="b"/>
            <a:pathLst>
              <a:path w="1550194" h="1653540">
                <a:moveTo>
                  <a:pt x="0" y="0"/>
                </a:moveTo>
                <a:lnTo>
                  <a:pt x="1550194" y="0"/>
                </a:lnTo>
                <a:lnTo>
                  <a:pt x="1550194" y="1653540"/>
                </a:lnTo>
                <a:lnTo>
                  <a:pt x="0" y="16535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77360" y="1085850"/>
            <a:ext cx="7444912" cy="1098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4"/>
              </a:lnSpc>
            </a:pPr>
            <a:r>
              <a:rPr lang="en-US" sz="2844" dirty="0">
                <a:solidFill>
                  <a:srgbClr val="FFFFFF"/>
                </a:solidFill>
                <a:latin typeface="Muli Bold"/>
              </a:rPr>
              <a:t>BÀI TẬP LỚN </a:t>
            </a:r>
          </a:p>
          <a:p>
            <a:pPr algn="ctr">
              <a:lnSpc>
                <a:spcPts val="2844"/>
              </a:lnSpc>
            </a:pPr>
            <a:endParaRPr lang="en-US" sz="2844" dirty="0">
              <a:solidFill>
                <a:srgbClr val="FFFFFF"/>
              </a:solidFill>
              <a:latin typeface="Muli Bold"/>
            </a:endParaRPr>
          </a:p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FFFFFF"/>
                </a:solidFill>
                <a:latin typeface="Muli Bold"/>
              </a:rPr>
              <a:t>MÔN HỆ QUẢN TRỊ CƠ SỞ DỮ LIỆU</a:t>
            </a:r>
          </a:p>
          <a:p>
            <a:pPr>
              <a:lnSpc>
                <a:spcPts val="113"/>
              </a:lnSpc>
            </a:pPr>
            <a:r>
              <a:rPr lang="en-US" sz="113" dirty="0">
                <a:solidFill>
                  <a:srgbClr val="FFFFFF"/>
                </a:solidFill>
                <a:latin typeface="Muli Bold"/>
              </a:rPr>
              <a:t> </a:t>
            </a:r>
            <a:r>
              <a:rPr lang="en-US" sz="113" dirty="0" err="1">
                <a:solidFill>
                  <a:srgbClr val="FFFFFF"/>
                </a:solidFill>
                <a:latin typeface="Muli Bold"/>
              </a:rPr>
              <a:t>Luận</a:t>
            </a:r>
            <a:r>
              <a:rPr lang="en-US" sz="113" dirty="0">
                <a:solidFill>
                  <a:srgbClr val="FFFFFF"/>
                </a:solidFill>
                <a:latin typeface="Muli Bold"/>
              </a:rPr>
              <a:t> </a:t>
            </a:r>
            <a:r>
              <a:rPr lang="en-US" sz="113" dirty="0" err="1">
                <a:solidFill>
                  <a:srgbClr val="FFFFFF"/>
                </a:solidFill>
                <a:latin typeface="Muli Bold"/>
              </a:rPr>
              <a:t>văn</a:t>
            </a:r>
            <a:endParaRPr lang="en-US" sz="113" dirty="0">
              <a:solidFill>
                <a:srgbClr val="FFFFFF"/>
              </a:solidFill>
              <a:latin typeface="Muli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77360" y="4409702"/>
            <a:ext cx="8641269" cy="262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4"/>
              </a:lnSpc>
            </a:pPr>
            <a:r>
              <a:rPr lang="en-US" sz="5803" dirty="0">
                <a:solidFill>
                  <a:srgbClr val="FFFFFF"/>
                </a:solidFill>
                <a:latin typeface="Muli"/>
              </a:rPr>
              <a:t>NHÓM 6</a:t>
            </a:r>
          </a:p>
          <a:p>
            <a:pPr algn="ctr">
              <a:lnSpc>
                <a:spcPts val="6964"/>
              </a:lnSpc>
            </a:pPr>
            <a:r>
              <a:rPr lang="en-US" sz="5803" dirty="0">
                <a:solidFill>
                  <a:srgbClr val="FFFFFF"/>
                </a:solidFill>
                <a:latin typeface="Muli Bold"/>
              </a:rPr>
              <a:t>HỆ THỐNG QUẢN LÝ CỬA HÀNG ĐỒ CHƠI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-1695354"/>
            <a:ext cx="13362624" cy="13362624"/>
          </a:xfrm>
          <a:custGeom>
            <a:avLst/>
            <a:gdLst/>
            <a:ahLst/>
            <a:cxnLst/>
            <a:rect l="l" t="t" r="r" b="b"/>
            <a:pathLst>
              <a:path w="13362624" h="13362624">
                <a:moveTo>
                  <a:pt x="13362624" y="0"/>
                </a:moveTo>
                <a:lnTo>
                  <a:pt x="0" y="0"/>
                </a:lnTo>
                <a:lnTo>
                  <a:pt x="0" y="13362624"/>
                </a:lnTo>
                <a:lnTo>
                  <a:pt x="13362624" y="13362624"/>
                </a:lnTo>
                <a:lnTo>
                  <a:pt x="1336262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45386" y="8038320"/>
            <a:ext cx="9203771" cy="2037014"/>
          </a:xfrm>
          <a:custGeom>
            <a:avLst/>
            <a:gdLst/>
            <a:ahLst/>
            <a:cxnLst/>
            <a:rect l="l" t="t" r="r" b="b"/>
            <a:pathLst>
              <a:path w="9203771" h="2037014">
                <a:moveTo>
                  <a:pt x="0" y="0"/>
                </a:moveTo>
                <a:lnTo>
                  <a:pt x="9203771" y="0"/>
                </a:lnTo>
                <a:lnTo>
                  <a:pt x="9203771" y="2037013"/>
                </a:lnTo>
                <a:lnTo>
                  <a:pt x="0" y="20370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390" t="-6445" b="-495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934570" y="4985958"/>
            <a:ext cx="6958705" cy="5089375"/>
          </a:xfrm>
          <a:custGeom>
            <a:avLst/>
            <a:gdLst/>
            <a:ahLst/>
            <a:cxnLst/>
            <a:rect l="l" t="t" r="r" b="b"/>
            <a:pathLst>
              <a:path w="6958705" h="5089375">
                <a:moveTo>
                  <a:pt x="0" y="0"/>
                </a:moveTo>
                <a:lnTo>
                  <a:pt x="6958705" y="0"/>
                </a:lnTo>
                <a:lnTo>
                  <a:pt x="6958705" y="5089375"/>
                </a:lnTo>
                <a:lnTo>
                  <a:pt x="0" y="50893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698" t="-143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45386" y="6056402"/>
            <a:ext cx="9203771" cy="1797785"/>
          </a:xfrm>
          <a:custGeom>
            <a:avLst/>
            <a:gdLst/>
            <a:ahLst/>
            <a:cxnLst/>
            <a:rect l="l" t="t" r="r" b="b"/>
            <a:pathLst>
              <a:path w="9203771" h="1797785">
                <a:moveTo>
                  <a:pt x="0" y="0"/>
                </a:moveTo>
                <a:lnTo>
                  <a:pt x="9203771" y="0"/>
                </a:lnTo>
                <a:lnTo>
                  <a:pt x="9203771" y="1797785"/>
                </a:lnTo>
                <a:lnTo>
                  <a:pt x="0" y="17977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538" t="-5671" b="-850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934570" y="236102"/>
            <a:ext cx="6958705" cy="4726695"/>
          </a:xfrm>
          <a:custGeom>
            <a:avLst/>
            <a:gdLst/>
            <a:ahLst/>
            <a:cxnLst/>
            <a:rect l="l" t="t" r="r" b="b"/>
            <a:pathLst>
              <a:path w="6958705" h="4726695">
                <a:moveTo>
                  <a:pt x="0" y="0"/>
                </a:moveTo>
                <a:lnTo>
                  <a:pt x="6958705" y="0"/>
                </a:lnTo>
                <a:lnTo>
                  <a:pt x="6958705" y="4726694"/>
                </a:lnTo>
                <a:lnTo>
                  <a:pt x="0" y="47266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957" t="-344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45386" y="2285899"/>
            <a:ext cx="9203771" cy="1408726"/>
          </a:xfrm>
          <a:custGeom>
            <a:avLst/>
            <a:gdLst/>
            <a:ahLst/>
            <a:cxnLst/>
            <a:rect l="l" t="t" r="r" b="b"/>
            <a:pathLst>
              <a:path w="9203771" h="1408726">
                <a:moveTo>
                  <a:pt x="0" y="0"/>
                </a:moveTo>
                <a:lnTo>
                  <a:pt x="9203771" y="0"/>
                </a:lnTo>
                <a:lnTo>
                  <a:pt x="9203771" y="1408726"/>
                </a:lnTo>
                <a:lnTo>
                  <a:pt x="0" y="14087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469" t="-2970" b="-19284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45386" y="12014"/>
            <a:ext cx="9203771" cy="2100147"/>
          </a:xfrm>
          <a:custGeom>
            <a:avLst/>
            <a:gdLst/>
            <a:ahLst/>
            <a:cxnLst/>
            <a:rect l="l" t="t" r="r" b="b"/>
            <a:pathLst>
              <a:path w="9203771" h="2100147">
                <a:moveTo>
                  <a:pt x="0" y="0"/>
                </a:moveTo>
                <a:lnTo>
                  <a:pt x="9203771" y="0"/>
                </a:lnTo>
                <a:lnTo>
                  <a:pt x="9203771" y="2100147"/>
                </a:lnTo>
                <a:lnTo>
                  <a:pt x="0" y="21001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247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2920653" y="3783404"/>
            <a:ext cx="5092206" cy="2201063"/>
            <a:chOff x="0" y="0"/>
            <a:chExt cx="12407900" cy="5363210"/>
          </a:xfrm>
        </p:grpSpPr>
        <p:sp>
          <p:nvSpPr>
            <p:cNvPr id="10" name="Freeform 10"/>
            <p:cNvSpPr/>
            <p:nvPr/>
          </p:nvSpPr>
          <p:spPr>
            <a:xfrm>
              <a:off x="-1188720" y="-1299210"/>
              <a:ext cx="14579600" cy="7821930"/>
            </a:xfrm>
            <a:custGeom>
              <a:avLst/>
              <a:gdLst/>
              <a:ahLst/>
              <a:cxnLst/>
              <a:rect l="l" t="t" r="r" b="b"/>
              <a:pathLst>
                <a:path w="14579600" h="7821930">
                  <a:moveTo>
                    <a:pt x="1446530" y="2216150"/>
                  </a:moveTo>
                  <a:cubicBezTo>
                    <a:pt x="2578100" y="0"/>
                    <a:pt x="6996430" y="2960370"/>
                    <a:pt x="8751570" y="1879600"/>
                  </a:cubicBezTo>
                  <a:cubicBezTo>
                    <a:pt x="11271250" y="328930"/>
                    <a:pt x="14579600" y="2044700"/>
                    <a:pt x="13321030" y="5191760"/>
                  </a:cubicBezTo>
                  <a:cubicBezTo>
                    <a:pt x="12679680" y="6795770"/>
                    <a:pt x="9763760" y="5523230"/>
                    <a:pt x="8426450" y="6164580"/>
                  </a:cubicBezTo>
                  <a:cubicBezTo>
                    <a:pt x="4964430" y="7821930"/>
                    <a:pt x="0" y="5048250"/>
                    <a:pt x="1446530" y="2216150"/>
                  </a:cubicBezTo>
                  <a:close/>
                </a:path>
              </a:pathLst>
            </a:custGeom>
            <a:blipFill>
              <a:blip r:embed="rId10"/>
              <a:stretch>
                <a:fillRect t="-26930" b="-26930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1781410" cy="11781410"/>
          </a:xfrm>
          <a:custGeom>
            <a:avLst/>
            <a:gdLst/>
            <a:ahLst/>
            <a:cxnLst/>
            <a:rect l="l" t="t" r="r" b="b"/>
            <a:pathLst>
              <a:path w="11781410" h="11781410">
                <a:moveTo>
                  <a:pt x="11781410" y="0"/>
                </a:moveTo>
                <a:lnTo>
                  <a:pt x="0" y="0"/>
                </a:lnTo>
                <a:lnTo>
                  <a:pt x="0" y="11781410"/>
                </a:lnTo>
                <a:lnTo>
                  <a:pt x="11781410" y="11781410"/>
                </a:lnTo>
                <a:lnTo>
                  <a:pt x="117814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029667" y="1028700"/>
            <a:ext cx="8229633" cy="8229600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07521" t="-27299" r="-27672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7808192" y="7776805"/>
            <a:ext cx="2962990" cy="296299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3998709" y="428896"/>
            <a:ext cx="2907991" cy="2907991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5966153" y="428896"/>
            <a:ext cx="1881093" cy="1881093"/>
            <a:chOff x="0" y="0"/>
            <a:chExt cx="2508123" cy="2508123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2508123" cy="2508123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78067"/>
              </a:solidFill>
            </p:spPr>
          </p:sp>
        </p:grpSp>
        <p:sp>
          <p:nvSpPr>
            <p:cNvPr id="12" name="Freeform 12"/>
            <p:cNvSpPr/>
            <p:nvPr/>
          </p:nvSpPr>
          <p:spPr>
            <a:xfrm>
              <a:off x="574732" y="529444"/>
              <a:ext cx="1358659" cy="1449236"/>
            </a:xfrm>
            <a:custGeom>
              <a:avLst/>
              <a:gdLst/>
              <a:ahLst/>
              <a:cxnLst/>
              <a:rect l="l" t="t" r="r" b="b"/>
              <a:pathLst>
                <a:path w="1358659" h="1449236">
                  <a:moveTo>
                    <a:pt x="0" y="0"/>
                  </a:moveTo>
                  <a:lnTo>
                    <a:pt x="1358659" y="0"/>
                  </a:lnTo>
                  <a:lnTo>
                    <a:pt x="1358659" y="1449236"/>
                  </a:lnTo>
                  <a:lnTo>
                    <a:pt x="0" y="1449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028700" y="4275956"/>
            <a:ext cx="7004319" cy="2597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999"/>
              </a:lnSpc>
            </a:pPr>
            <a:r>
              <a:rPr lang="en-US" sz="9999">
                <a:solidFill>
                  <a:srgbClr val="FFFFFF"/>
                </a:solidFill>
                <a:latin typeface="Muli Bold"/>
              </a:rPr>
              <a:t>Truy vấn SQL</a:t>
            </a:r>
          </a:p>
        </p:txBody>
      </p: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-3075624"/>
            <a:ext cx="13362624" cy="13362624"/>
          </a:xfrm>
          <a:custGeom>
            <a:avLst/>
            <a:gdLst/>
            <a:ahLst/>
            <a:cxnLst/>
            <a:rect l="l" t="t" r="r" b="b"/>
            <a:pathLst>
              <a:path w="13362624" h="13362624">
                <a:moveTo>
                  <a:pt x="13362624" y="0"/>
                </a:moveTo>
                <a:lnTo>
                  <a:pt x="0" y="0"/>
                </a:lnTo>
                <a:lnTo>
                  <a:pt x="0" y="13362624"/>
                </a:lnTo>
                <a:lnTo>
                  <a:pt x="13362624" y="13362624"/>
                </a:lnTo>
                <a:lnTo>
                  <a:pt x="1336262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0" y="3115982"/>
            <a:ext cx="8931494" cy="7171018"/>
            <a:chOff x="0" y="0"/>
            <a:chExt cx="7467600" cy="59956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278067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88B8A7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4"/>
              <a:stretch>
                <a:fillRect t="-499" r="-68001" b="-499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9356506" y="3115982"/>
            <a:ext cx="8931494" cy="7171018"/>
            <a:chOff x="0" y="0"/>
            <a:chExt cx="7467600" cy="59956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27806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88B8A7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-191" r="-117381" b="-5952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991576" y="591504"/>
            <a:ext cx="6948343" cy="217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799">
                <a:solidFill>
                  <a:srgbClr val="000000"/>
                </a:solidFill>
                <a:latin typeface="Muli Bold"/>
              </a:rPr>
              <a:t> Lấy thông tin sản phẩm và số lượng tồn kho của từng cửa hàng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348081" y="591504"/>
            <a:ext cx="6948343" cy="217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799">
                <a:solidFill>
                  <a:srgbClr val="000000"/>
                </a:solidFill>
                <a:latin typeface="Muli Bold"/>
              </a:rPr>
              <a:t>Lấy danh sách sản phẩm và số lượng đã bán của mỗi sản phẩm</a:t>
            </a:r>
          </a:p>
        </p:txBody>
      </p:sp>
    </p:spTree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H="1">
            <a:off x="7328246" y="-2105711"/>
            <a:ext cx="13362624" cy="13362624"/>
          </a:xfrm>
          <a:custGeom>
            <a:avLst/>
            <a:gdLst/>
            <a:ahLst/>
            <a:cxnLst/>
            <a:rect l="l" t="t" r="r" b="b"/>
            <a:pathLst>
              <a:path w="13362624" h="13362624">
                <a:moveTo>
                  <a:pt x="13362624" y="0"/>
                </a:moveTo>
                <a:lnTo>
                  <a:pt x="0" y="0"/>
                </a:lnTo>
                <a:lnTo>
                  <a:pt x="0" y="13362624"/>
                </a:lnTo>
                <a:lnTo>
                  <a:pt x="13362624" y="13362624"/>
                </a:lnTo>
                <a:lnTo>
                  <a:pt x="1336262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60321" y="292523"/>
            <a:ext cx="12720481" cy="4613718"/>
            <a:chOff x="0" y="0"/>
            <a:chExt cx="3350250" cy="12151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50250" cy="1215136"/>
            </a:xfrm>
            <a:custGeom>
              <a:avLst/>
              <a:gdLst/>
              <a:ahLst/>
              <a:cxnLst/>
              <a:rect l="l" t="t" r="r" b="b"/>
              <a:pathLst>
                <a:path w="3350250" h="1215136">
                  <a:moveTo>
                    <a:pt x="31040" y="0"/>
                  </a:moveTo>
                  <a:lnTo>
                    <a:pt x="3319211" y="0"/>
                  </a:lnTo>
                  <a:cubicBezTo>
                    <a:pt x="3336353" y="0"/>
                    <a:pt x="3350250" y="13897"/>
                    <a:pt x="3350250" y="31040"/>
                  </a:cubicBezTo>
                  <a:lnTo>
                    <a:pt x="3350250" y="1184096"/>
                  </a:lnTo>
                  <a:cubicBezTo>
                    <a:pt x="3350250" y="1201239"/>
                    <a:pt x="3336353" y="1215136"/>
                    <a:pt x="3319211" y="1215136"/>
                  </a:cubicBezTo>
                  <a:lnTo>
                    <a:pt x="31040" y="1215136"/>
                  </a:lnTo>
                  <a:cubicBezTo>
                    <a:pt x="13897" y="1215136"/>
                    <a:pt x="0" y="1201239"/>
                    <a:pt x="0" y="1184096"/>
                  </a:cubicBezTo>
                  <a:lnTo>
                    <a:pt x="0" y="31040"/>
                  </a:lnTo>
                  <a:cubicBezTo>
                    <a:pt x="0" y="13897"/>
                    <a:pt x="13897" y="0"/>
                    <a:pt x="31040" y="0"/>
                  </a:cubicBezTo>
                  <a:close/>
                </a:path>
              </a:pathLst>
            </a:custGeom>
            <a:solidFill>
              <a:srgbClr val="27806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350250" cy="1243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00203" y="577312"/>
            <a:ext cx="12240717" cy="3998289"/>
          </a:xfrm>
          <a:custGeom>
            <a:avLst/>
            <a:gdLst/>
            <a:ahLst/>
            <a:cxnLst/>
            <a:rect l="l" t="t" r="r" b="b"/>
            <a:pathLst>
              <a:path w="12240717" h="3998289">
                <a:moveTo>
                  <a:pt x="0" y="0"/>
                </a:moveTo>
                <a:lnTo>
                  <a:pt x="12240717" y="0"/>
                </a:lnTo>
                <a:lnTo>
                  <a:pt x="12240717" y="3998289"/>
                </a:lnTo>
                <a:lnTo>
                  <a:pt x="0" y="39982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41947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360321" y="5281417"/>
            <a:ext cx="12720481" cy="4613718"/>
            <a:chOff x="0" y="0"/>
            <a:chExt cx="3350250" cy="121513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50250" cy="1215136"/>
            </a:xfrm>
            <a:custGeom>
              <a:avLst/>
              <a:gdLst/>
              <a:ahLst/>
              <a:cxnLst/>
              <a:rect l="l" t="t" r="r" b="b"/>
              <a:pathLst>
                <a:path w="3350250" h="1215136">
                  <a:moveTo>
                    <a:pt x="31040" y="0"/>
                  </a:moveTo>
                  <a:lnTo>
                    <a:pt x="3319211" y="0"/>
                  </a:lnTo>
                  <a:cubicBezTo>
                    <a:pt x="3336353" y="0"/>
                    <a:pt x="3350250" y="13897"/>
                    <a:pt x="3350250" y="31040"/>
                  </a:cubicBezTo>
                  <a:lnTo>
                    <a:pt x="3350250" y="1184096"/>
                  </a:lnTo>
                  <a:cubicBezTo>
                    <a:pt x="3350250" y="1201239"/>
                    <a:pt x="3336353" y="1215136"/>
                    <a:pt x="3319211" y="1215136"/>
                  </a:cubicBezTo>
                  <a:lnTo>
                    <a:pt x="31040" y="1215136"/>
                  </a:lnTo>
                  <a:cubicBezTo>
                    <a:pt x="13897" y="1215136"/>
                    <a:pt x="0" y="1201239"/>
                    <a:pt x="0" y="1184096"/>
                  </a:cubicBezTo>
                  <a:lnTo>
                    <a:pt x="0" y="31040"/>
                  </a:lnTo>
                  <a:cubicBezTo>
                    <a:pt x="0" y="13897"/>
                    <a:pt x="13897" y="0"/>
                    <a:pt x="31040" y="0"/>
                  </a:cubicBezTo>
                  <a:close/>
                </a:path>
              </a:pathLst>
            </a:custGeom>
            <a:solidFill>
              <a:srgbClr val="27806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3350250" cy="1243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600203" y="5463385"/>
            <a:ext cx="12240717" cy="4249782"/>
          </a:xfrm>
          <a:custGeom>
            <a:avLst/>
            <a:gdLst/>
            <a:ahLst/>
            <a:cxnLst/>
            <a:rect l="l" t="t" r="r" b="b"/>
            <a:pathLst>
              <a:path w="12240717" h="4249782">
                <a:moveTo>
                  <a:pt x="0" y="0"/>
                </a:moveTo>
                <a:lnTo>
                  <a:pt x="12240717" y="0"/>
                </a:lnTo>
                <a:lnTo>
                  <a:pt x="12240717" y="4249782"/>
                </a:lnTo>
                <a:lnTo>
                  <a:pt x="0" y="42497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1181" t="-129269" r="-63017" b="-101569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3178309" y="1147706"/>
            <a:ext cx="5007337" cy="285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82"/>
              </a:lnSpc>
            </a:pPr>
            <a:r>
              <a:rPr lang="en-US" sz="4735">
                <a:solidFill>
                  <a:srgbClr val="000000"/>
                </a:solidFill>
                <a:latin typeface="Muli Bold"/>
              </a:rPr>
              <a:t>Lấy thông tin khách hàng tiềm năng (Tổng tiền &gt;2000000)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178309" y="6516713"/>
            <a:ext cx="5007337" cy="214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82"/>
              </a:lnSpc>
            </a:pPr>
            <a:r>
              <a:rPr lang="en-US" sz="4735">
                <a:solidFill>
                  <a:srgbClr val="000000"/>
                </a:solidFill>
                <a:latin typeface="Muli Bold"/>
              </a:rPr>
              <a:t>Lấy danh sách sản phẩm đang được khuyến mãi</a:t>
            </a:r>
          </a:p>
        </p:txBody>
      </p:sp>
    </p:spTree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H="1">
            <a:off x="7328246" y="-2105711"/>
            <a:ext cx="13362624" cy="13362624"/>
          </a:xfrm>
          <a:custGeom>
            <a:avLst/>
            <a:gdLst/>
            <a:ahLst/>
            <a:cxnLst/>
            <a:rect l="l" t="t" r="r" b="b"/>
            <a:pathLst>
              <a:path w="13362624" h="13362624">
                <a:moveTo>
                  <a:pt x="13362624" y="0"/>
                </a:moveTo>
                <a:lnTo>
                  <a:pt x="0" y="0"/>
                </a:lnTo>
                <a:lnTo>
                  <a:pt x="0" y="13362624"/>
                </a:lnTo>
                <a:lnTo>
                  <a:pt x="13362624" y="13362624"/>
                </a:lnTo>
                <a:lnTo>
                  <a:pt x="1336262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60321" y="292523"/>
            <a:ext cx="12720481" cy="4613718"/>
            <a:chOff x="0" y="0"/>
            <a:chExt cx="3350250" cy="12151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50250" cy="1215136"/>
            </a:xfrm>
            <a:custGeom>
              <a:avLst/>
              <a:gdLst/>
              <a:ahLst/>
              <a:cxnLst/>
              <a:rect l="l" t="t" r="r" b="b"/>
              <a:pathLst>
                <a:path w="3350250" h="1215136">
                  <a:moveTo>
                    <a:pt x="31040" y="0"/>
                  </a:moveTo>
                  <a:lnTo>
                    <a:pt x="3319211" y="0"/>
                  </a:lnTo>
                  <a:cubicBezTo>
                    <a:pt x="3336353" y="0"/>
                    <a:pt x="3350250" y="13897"/>
                    <a:pt x="3350250" y="31040"/>
                  </a:cubicBezTo>
                  <a:lnTo>
                    <a:pt x="3350250" y="1184096"/>
                  </a:lnTo>
                  <a:cubicBezTo>
                    <a:pt x="3350250" y="1201239"/>
                    <a:pt x="3336353" y="1215136"/>
                    <a:pt x="3319211" y="1215136"/>
                  </a:cubicBezTo>
                  <a:lnTo>
                    <a:pt x="31040" y="1215136"/>
                  </a:lnTo>
                  <a:cubicBezTo>
                    <a:pt x="13897" y="1215136"/>
                    <a:pt x="0" y="1201239"/>
                    <a:pt x="0" y="1184096"/>
                  </a:cubicBezTo>
                  <a:lnTo>
                    <a:pt x="0" y="31040"/>
                  </a:lnTo>
                  <a:cubicBezTo>
                    <a:pt x="0" y="13897"/>
                    <a:pt x="13897" y="0"/>
                    <a:pt x="31040" y="0"/>
                  </a:cubicBezTo>
                  <a:close/>
                </a:path>
              </a:pathLst>
            </a:custGeom>
            <a:solidFill>
              <a:srgbClr val="27806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350250" cy="1243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60321" y="5281417"/>
            <a:ext cx="12720481" cy="4613718"/>
            <a:chOff x="0" y="0"/>
            <a:chExt cx="3350250" cy="12151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50250" cy="1215136"/>
            </a:xfrm>
            <a:custGeom>
              <a:avLst/>
              <a:gdLst/>
              <a:ahLst/>
              <a:cxnLst/>
              <a:rect l="l" t="t" r="r" b="b"/>
              <a:pathLst>
                <a:path w="3350250" h="1215136">
                  <a:moveTo>
                    <a:pt x="31040" y="0"/>
                  </a:moveTo>
                  <a:lnTo>
                    <a:pt x="3319211" y="0"/>
                  </a:lnTo>
                  <a:cubicBezTo>
                    <a:pt x="3336353" y="0"/>
                    <a:pt x="3350250" y="13897"/>
                    <a:pt x="3350250" y="31040"/>
                  </a:cubicBezTo>
                  <a:lnTo>
                    <a:pt x="3350250" y="1184096"/>
                  </a:lnTo>
                  <a:cubicBezTo>
                    <a:pt x="3350250" y="1201239"/>
                    <a:pt x="3336353" y="1215136"/>
                    <a:pt x="3319211" y="1215136"/>
                  </a:cubicBezTo>
                  <a:lnTo>
                    <a:pt x="31040" y="1215136"/>
                  </a:lnTo>
                  <a:cubicBezTo>
                    <a:pt x="13897" y="1215136"/>
                    <a:pt x="0" y="1201239"/>
                    <a:pt x="0" y="1184096"/>
                  </a:cubicBezTo>
                  <a:lnTo>
                    <a:pt x="0" y="31040"/>
                  </a:lnTo>
                  <a:cubicBezTo>
                    <a:pt x="0" y="13897"/>
                    <a:pt x="13897" y="0"/>
                    <a:pt x="31040" y="0"/>
                  </a:cubicBezTo>
                  <a:close/>
                </a:path>
              </a:pathLst>
            </a:custGeom>
            <a:solidFill>
              <a:srgbClr val="27806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3350250" cy="1243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526721" y="596967"/>
            <a:ext cx="12314199" cy="3958979"/>
          </a:xfrm>
          <a:custGeom>
            <a:avLst/>
            <a:gdLst/>
            <a:ahLst/>
            <a:cxnLst/>
            <a:rect l="l" t="t" r="r" b="b"/>
            <a:pathLst>
              <a:path w="12314199" h="3958979">
                <a:moveTo>
                  <a:pt x="0" y="0"/>
                </a:moveTo>
                <a:lnTo>
                  <a:pt x="12314199" y="0"/>
                </a:lnTo>
                <a:lnTo>
                  <a:pt x="12314199" y="3958979"/>
                </a:lnTo>
                <a:lnTo>
                  <a:pt x="0" y="39589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0727" t="-187027" r="-100805" b="-153060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00203" y="5601835"/>
            <a:ext cx="12240717" cy="3972881"/>
          </a:xfrm>
          <a:custGeom>
            <a:avLst/>
            <a:gdLst/>
            <a:ahLst/>
            <a:cxnLst/>
            <a:rect l="l" t="t" r="r" b="b"/>
            <a:pathLst>
              <a:path w="12240717" h="3972881">
                <a:moveTo>
                  <a:pt x="0" y="0"/>
                </a:moveTo>
                <a:lnTo>
                  <a:pt x="12240717" y="0"/>
                </a:lnTo>
                <a:lnTo>
                  <a:pt x="12240717" y="3972881"/>
                </a:lnTo>
                <a:lnTo>
                  <a:pt x="0" y="39728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160" t="-147115" r="-68153" b="-117379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3183155" y="813444"/>
            <a:ext cx="5007337" cy="3571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82"/>
              </a:lnSpc>
            </a:pPr>
            <a:r>
              <a:rPr lang="en-US" sz="4735">
                <a:solidFill>
                  <a:srgbClr val="000000"/>
                </a:solidFill>
                <a:latin typeface="Muli Bold"/>
              </a:rPr>
              <a:t>Cho biết những sản phẩm được khuyến mãi trong tháng 10</a:t>
            </a:r>
          </a:p>
          <a:p>
            <a:pPr algn="ctr">
              <a:lnSpc>
                <a:spcPts val="5682"/>
              </a:lnSpc>
            </a:pPr>
            <a:endParaRPr lang="en-US" sz="4735">
              <a:solidFill>
                <a:srgbClr val="000000"/>
              </a:solidFill>
              <a:latin typeface="Muli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183155" y="5802338"/>
            <a:ext cx="5007337" cy="3571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82"/>
              </a:lnSpc>
            </a:pPr>
            <a:r>
              <a:rPr lang="en-US" sz="4735">
                <a:solidFill>
                  <a:srgbClr val="000000"/>
                </a:solidFill>
                <a:latin typeface="Muli Bold"/>
              </a:rPr>
              <a:t>Lấy thông tin về sản phẩm và ngày nhập trong phiểu nhập có mã PN01</a:t>
            </a:r>
          </a:p>
        </p:txBody>
      </p:sp>
    </p:spTree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1781410" cy="11781410"/>
          </a:xfrm>
          <a:custGeom>
            <a:avLst/>
            <a:gdLst/>
            <a:ahLst/>
            <a:cxnLst/>
            <a:rect l="l" t="t" r="r" b="b"/>
            <a:pathLst>
              <a:path w="11781410" h="11781410">
                <a:moveTo>
                  <a:pt x="11781410" y="0"/>
                </a:moveTo>
                <a:lnTo>
                  <a:pt x="0" y="0"/>
                </a:lnTo>
                <a:lnTo>
                  <a:pt x="0" y="11781410"/>
                </a:lnTo>
                <a:lnTo>
                  <a:pt x="11781410" y="11781410"/>
                </a:lnTo>
                <a:lnTo>
                  <a:pt x="117814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029667" y="914941"/>
            <a:ext cx="8229633" cy="8229600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75548" r="-4450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8165720" y="8022814"/>
            <a:ext cx="2962990" cy="296299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3998709" y="428896"/>
            <a:ext cx="2907991" cy="2907991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5966153" y="428896"/>
            <a:ext cx="1881093" cy="1881093"/>
            <a:chOff x="0" y="0"/>
            <a:chExt cx="2508123" cy="2508123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2508123" cy="2508123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78067"/>
              </a:solidFill>
            </p:spPr>
          </p:sp>
        </p:grpSp>
        <p:sp>
          <p:nvSpPr>
            <p:cNvPr id="12" name="Freeform 12"/>
            <p:cNvSpPr/>
            <p:nvPr/>
          </p:nvSpPr>
          <p:spPr>
            <a:xfrm>
              <a:off x="574732" y="529444"/>
              <a:ext cx="1358659" cy="1449236"/>
            </a:xfrm>
            <a:custGeom>
              <a:avLst/>
              <a:gdLst/>
              <a:ahLst/>
              <a:cxnLst/>
              <a:rect l="l" t="t" r="r" b="b"/>
              <a:pathLst>
                <a:path w="1358659" h="1449236">
                  <a:moveTo>
                    <a:pt x="0" y="0"/>
                  </a:moveTo>
                  <a:lnTo>
                    <a:pt x="1358659" y="0"/>
                  </a:lnTo>
                  <a:lnTo>
                    <a:pt x="1358659" y="1449236"/>
                  </a:lnTo>
                  <a:lnTo>
                    <a:pt x="0" y="1449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499987" y="4687381"/>
            <a:ext cx="7004319" cy="2597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999"/>
              </a:lnSpc>
            </a:pPr>
            <a:r>
              <a:rPr lang="en-US" sz="9999">
                <a:solidFill>
                  <a:srgbClr val="FFFFFF"/>
                </a:solidFill>
                <a:latin typeface="Muli Bold"/>
              </a:rPr>
              <a:t>Truy vấn PL/SQL</a:t>
            </a:r>
          </a:p>
        </p:txBody>
      </p:sp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-848300"/>
            <a:ext cx="11135300" cy="11135300"/>
          </a:xfrm>
          <a:custGeom>
            <a:avLst/>
            <a:gdLst/>
            <a:ahLst/>
            <a:cxnLst/>
            <a:rect l="l" t="t" r="r" b="b"/>
            <a:pathLst>
              <a:path w="11135300" h="11135300">
                <a:moveTo>
                  <a:pt x="11135300" y="0"/>
                </a:moveTo>
                <a:lnTo>
                  <a:pt x="0" y="0"/>
                </a:lnTo>
                <a:lnTo>
                  <a:pt x="0" y="11135300"/>
                </a:lnTo>
                <a:lnTo>
                  <a:pt x="11135300" y="11135300"/>
                </a:lnTo>
                <a:lnTo>
                  <a:pt x="111353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58370" y="2519203"/>
            <a:ext cx="16971259" cy="7441438"/>
            <a:chOff x="0" y="0"/>
            <a:chExt cx="4469797" cy="19598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69797" cy="1959885"/>
            </a:xfrm>
            <a:custGeom>
              <a:avLst/>
              <a:gdLst/>
              <a:ahLst/>
              <a:cxnLst/>
              <a:rect l="l" t="t" r="r" b="b"/>
              <a:pathLst>
                <a:path w="4469797" h="1959885">
                  <a:moveTo>
                    <a:pt x="23265" y="0"/>
                  </a:moveTo>
                  <a:lnTo>
                    <a:pt x="4446531" y="0"/>
                  </a:lnTo>
                  <a:cubicBezTo>
                    <a:pt x="4459381" y="0"/>
                    <a:pt x="4469797" y="10416"/>
                    <a:pt x="4469797" y="23265"/>
                  </a:cubicBezTo>
                  <a:lnTo>
                    <a:pt x="4469797" y="1936620"/>
                  </a:lnTo>
                  <a:cubicBezTo>
                    <a:pt x="4469797" y="1949469"/>
                    <a:pt x="4459381" y="1959885"/>
                    <a:pt x="4446531" y="1959885"/>
                  </a:cubicBezTo>
                  <a:lnTo>
                    <a:pt x="23265" y="1959885"/>
                  </a:lnTo>
                  <a:cubicBezTo>
                    <a:pt x="10416" y="1959885"/>
                    <a:pt x="0" y="1949469"/>
                    <a:pt x="0" y="1936620"/>
                  </a:cubicBezTo>
                  <a:lnTo>
                    <a:pt x="0" y="23265"/>
                  </a:lnTo>
                  <a:cubicBezTo>
                    <a:pt x="0" y="10416"/>
                    <a:pt x="10416" y="0"/>
                    <a:pt x="23265" y="0"/>
                  </a:cubicBezTo>
                  <a:close/>
                </a:path>
              </a:pathLst>
            </a:custGeom>
            <a:solidFill>
              <a:srgbClr val="27806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469797" cy="19884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98193" y="2666357"/>
            <a:ext cx="16091614" cy="7147129"/>
          </a:xfrm>
          <a:custGeom>
            <a:avLst/>
            <a:gdLst/>
            <a:ahLst/>
            <a:cxnLst/>
            <a:rect l="l" t="t" r="r" b="b"/>
            <a:pathLst>
              <a:path w="16091614" h="7147129">
                <a:moveTo>
                  <a:pt x="0" y="0"/>
                </a:moveTo>
                <a:lnTo>
                  <a:pt x="16091614" y="0"/>
                </a:lnTo>
                <a:lnTo>
                  <a:pt x="16091614" y="7147130"/>
                </a:lnTo>
                <a:lnTo>
                  <a:pt x="0" y="71471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08844" y="468015"/>
            <a:ext cx="16670311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00"/>
              </a:lnSpc>
            </a:pPr>
            <a:r>
              <a:rPr lang="en-US" sz="5000">
                <a:solidFill>
                  <a:srgbClr val="000000"/>
                </a:solidFill>
                <a:latin typeface="Muli Bold"/>
              </a:rPr>
              <a:t>Lấy thông tin nhà cung cấp và tổng số lượng sản phẩm đã nhập</a:t>
            </a:r>
          </a:p>
        </p:txBody>
      </p:sp>
    </p:spTree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488437" y="871724"/>
            <a:ext cx="8020122" cy="9614543"/>
          </a:xfrm>
          <a:custGeom>
            <a:avLst/>
            <a:gdLst/>
            <a:ahLst/>
            <a:cxnLst/>
            <a:rect l="l" t="t" r="r" b="b"/>
            <a:pathLst>
              <a:path w="8020122" h="9614543">
                <a:moveTo>
                  <a:pt x="0" y="9614543"/>
                </a:moveTo>
                <a:lnTo>
                  <a:pt x="8020122" y="9614543"/>
                </a:lnTo>
                <a:lnTo>
                  <a:pt x="8020122" y="0"/>
                </a:lnTo>
                <a:lnTo>
                  <a:pt x="0" y="0"/>
                </a:lnTo>
                <a:lnTo>
                  <a:pt x="0" y="961454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3070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85346" y="2296373"/>
            <a:ext cx="16720907" cy="7392684"/>
            <a:chOff x="0" y="0"/>
            <a:chExt cx="4403860" cy="19470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03860" cy="1947044"/>
            </a:xfrm>
            <a:custGeom>
              <a:avLst/>
              <a:gdLst/>
              <a:ahLst/>
              <a:cxnLst/>
              <a:rect l="l" t="t" r="r" b="b"/>
              <a:pathLst>
                <a:path w="4403860" h="1947044">
                  <a:moveTo>
                    <a:pt x="23613" y="0"/>
                  </a:moveTo>
                  <a:lnTo>
                    <a:pt x="4380247" y="0"/>
                  </a:lnTo>
                  <a:cubicBezTo>
                    <a:pt x="4393288" y="0"/>
                    <a:pt x="4403860" y="10572"/>
                    <a:pt x="4403860" y="23613"/>
                  </a:cubicBezTo>
                  <a:lnTo>
                    <a:pt x="4403860" y="1923431"/>
                  </a:lnTo>
                  <a:cubicBezTo>
                    <a:pt x="4403860" y="1936472"/>
                    <a:pt x="4393288" y="1947044"/>
                    <a:pt x="4380247" y="1947044"/>
                  </a:cubicBezTo>
                  <a:lnTo>
                    <a:pt x="23613" y="1947044"/>
                  </a:lnTo>
                  <a:cubicBezTo>
                    <a:pt x="10572" y="1947044"/>
                    <a:pt x="0" y="1936472"/>
                    <a:pt x="0" y="1923431"/>
                  </a:cubicBezTo>
                  <a:lnTo>
                    <a:pt x="0" y="23613"/>
                  </a:lnTo>
                  <a:cubicBezTo>
                    <a:pt x="0" y="10572"/>
                    <a:pt x="10572" y="0"/>
                    <a:pt x="23613" y="0"/>
                  </a:cubicBezTo>
                  <a:close/>
                </a:path>
              </a:pathLst>
            </a:custGeom>
            <a:solidFill>
              <a:srgbClr val="27806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403860" cy="19756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85346" y="2763325"/>
            <a:ext cx="16720907" cy="6458779"/>
          </a:xfrm>
          <a:custGeom>
            <a:avLst/>
            <a:gdLst/>
            <a:ahLst/>
            <a:cxnLst/>
            <a:rect l="l" t="t" r="r" b="b"/>
            <a:pathLst>
              <a:path w="16720907" h="6458779">
                <a:moveTo>
                  <a:pt x="0" y="0"/>
                </a:moveTo>
                <a:lnTo>
                  <a:pt x="16720907" y="0"/>
                </a:lnTo>
                <a:lnTo>
                  <a:pt x="16720907" y="6458779"/>
                </a:lnTo>
                <a:lnTo>
                  <a:pt x="0" y="6458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19172" y="285750"/>
            <a:ext cx="16049657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99"/>
              </a:lnSpc>
            </a:pPr>
            <a:r>
              <a:rPr lang="en-US" sz="4999">
                <a:solidFill>
                  <a:srgbClr val="000000"/>
                </a:solidFill>
                <a:latin typeface="Muli Bold"/>
              </a:rPr>
              <a:t>Lấy thông tin về các sản phẩm có trong một cửa hàng</a:t>
            </a:r>
          </a:p>
        </p:txBody>
      </p:sp>
    </p:spTree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H="1">
            <a:off x="7328246" y="-2105711"/>
            <a:ext cx="13362624" cy="13362624"/>
          </a:xfrm>
          <a:custGeom>
            <a:avLst/>
            <a:gdLst/>
            <a:ahLst/>
            <a:cxnLst/>
            <a:rect l="l" t="t" r="r" b="b"/>
            <a:pathLst>
              <a:path w="13362624" h="13362624">
                <a:moveTo>
                  <a:pt x="13362624" y="0"/>
                </a:moveTo>
                <a:lnTo>
                  <a:pt x="0" y="0"/>
                </a:lnTo>
                <a:lnTo>
                  <a:pt x="0" y="13362624"/>
                </a:lnTo>
                <a:lnTo>
                  <a:pt x="13362624" y="13362624"/>
                </a:lnTo>
                <a:lnTo>
                  <a:pt x="1336262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60321" y="1028700"/>
            <a:ext cx="17647229" cy="7111542"/>
            <a:chOff x="0" y="0"/>
            <a:chExt cx="4647830" cy="18729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47830" cy="1872999"/>
            </a:xfrm>
            <a:custGeom>
              <a:avLst/>
              <a:gdLst/>
              <a:ahLst/>
              <a:cxnLst/>
              <a:rect l="l" t="t" r="r" b="b"/>
              <a:pathLst>
                <a:path w="4647830" h="1872999">
                  <a:moveTo>
                    <a:pt x="22374" y="0"/>
                  </a:moveTo>
                  <a:lnTo>
                    <a:pt x="4625456" y="0"/>
                  </a:lnTo>
                  <a:cubicBezTo>
                    <a:pt x="4637813" y="0"/>
                    <a:pt x="4647830" y="10017"/>
                    <a:pt x="4647830" y="22374"/>
                  </a:cubicBezTo>
                  <a:lnTo>
                    <a:pt x="4647830" y="1850625"/>
                  </a:lnTo>
                  <a:cubicBezTo>
                    <a:pt x="4647830" y="1856559"/>
                    <a:pt x="4645473" y="1862250"/>
                    <a:pt x="4641277" y="1866446"/>
                  </a:cubicBezTo>
                  <a:cubicBezTo>
                    <a:pt x="4637081" y="1870641"/>
                    <a:pt x="4631390" y="1872999"/>
                    <a:pt x="4625456" y="1872999"/>
                  </a:cubicBezTo>
                  <a:lnTo>
                    <a:pt x="22374" y="1872999"/>
                  </a:lnTo>
                  <a:cubicBezTo>
                    <a:pt x="16440" y="1872999"/>
                    <a:pt x="10749" y="1870641"/>
                    <a:pt x="6553" y="1866446"/>
                  </a:cubicBezTo>
                  <a:cubicBezTo>
                    <a:pt x="2357" y="1862250"/>
                    <a:pt x="0" y="1856559"/>
                    <a:pt x="0" y="1850625"/>
                  </a:cubicBezTo>
                  <a:lnTo>
                    <a:pt x="0" y="22374"/>
                  </a:lnTo>
                  <a:cubicBezTo>
                    <a:pt x="0" y="16440"/>
                    <a:pt x="2357" y="10749"/>
                    <a:pt x="6553" y="6553"/>
                  </a:cubicBezTo>
                  <a:cubicBezTo>
                    <a:pt x="10749" y="2357"/>
                    <a:pt x="16440" y="0"/>
                    <a:pt x="22374" y="0"/>
                  </a:cubicBezTo>
                  <a:close/>
                </a:path>
              </a:pathLst>
            </a:custGeom>
            <a:solidFill>
              <a:srgbClr val="27806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647830" cy="19015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14350" y="1215836"/>
            <a:ext cx="17259300" cy="6719530"/>
          </a:xfrm>
          <a:custGeom>
            <a:avLst/>
            <a:gdLst/>
            <a:ahLst/>
            <a:cxnLst/>
            <a:rect l="l" t="t" r="r" b="b"/>
            <a:pathLst>
              <a:path w="17259300" h="6719530">
                <a:moveTo>
                  <a:pt x="0" y="0"/>
                </a:moveTo>
                <a:lnTo>
                  <a:pt x="17259300" y="0"/>
                </a:lnTo>
                <a:lnTo>
                  <a:pt x="17259300" y="6719530"/>
                </a:lnTo>
                <a:lnTo>
                  <a:pt x="0" y="67195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845117" y="8772571"/>
            <a:ext cx="12597767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000000"/>
                </a:solidFill>
                <a:latin typeface="Muli Bold"/>
              </a:rPr>
              <a:t>Hiển thị doanh thu của 1 sản phẩm</a:t>
            </a:r>
          </a:p>
        </p:txBody>
      </p:sp>
    </p:spTree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7515831" y="0"/>
            <a:ext cx="11781410" cy="11781410"/>
          </a:xfrm>
          <a:custGeom>
            <a:avLst/>
            <a:gdLst/>
            <a:ahLst/>
            <a:cxnLst/>
            <a:rect l="l" t="t" r="r" b="b"/>
            <a:pathLst>
              <a:path w="11781410" h="11781410">
                <a:moveTo>
                  <a:pt x="11781411" y="0"/>
                </a:moveTo>
                <a:lnTo>
                  <a:pt x="0" y="0"/>
                </a:lnTo>
                <a:lnTo>
                  <a:pt x="0" y="11781410"/>
                </a:lnTo>
                <a:lnTo>
                  <a:pt x="11781411" y="11781410"/>
                </a:lnTo>
                <a:lnTo>
                  <a:pt x="1178141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43000" y="2031408"/>
            <a:ext cx="15925800" cy="8123991"/>
            <a:chOff x="0" y="0"/>
            <a:chExt cx="4600748" cy="21396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00748" cy="2139652"/>
            </a:xfrm>
            <a:custGeom>
              <a:avLst/>
              <a:gdLst/>
              <a:ahLst/>
              <a:cxnLst/>
              <a:rect l="l" t="t" r="r" b="b"/>
              <a:pathLst>
                <a:path w="4600748" h="2139652">
                  <a:moveTo>
                    <a:pt x="22603" y="0"/>
                  </a:moveTo>
                  <a:lnTo>
                    <a:pt x="4578145" y="0"/>
                  </a:lnTo>
                  <a:cubicBezTo>
                    <a:pt x="4590628" y="0"/>
                    <a:pt x="4600748" y="10120"/>
                    <a:pt x="4600748" y="22603"/>
                  </a:cubicBezTo>
                  <a:lnTo>
                    <a:pt x="4600748" y="2117049"/>
                  </a:lnTo>
                  <a:cubicBezTo>
                    <a:pt x="4600748" y="2129532"/>
                    <a:pt x="4590628" y="2139652"/>
                    <a:pt x="4578145" y="2139652"/>
                  </a:cubicBezTo>
                  <a:lnTo>
                    <a:pt x="22603" y="2139652"/>
                  </a:lnTo>
                  <a:cubicBezTo>
                    <a:pt x="10120" y="2139652"/>
                    <a:pt x="0" y="2129532"/>
                    <a:pt x="0" y="2117049"/>
                  </a:cubicBezTo>
                  <a:lnTo>
                    <a:pt x="0" y="22603"/>
                  </a:lnTo>
                  <a:cubicBezTo>
                    <a:pt x="0" y="10120"/>
                    <a:pt x="10120" y="0"/>
                    <a:pt x="22603" y="0"/>
                  </a:cubicBezTo>
                  <a:close/>
                </a:path>
              </a:pathLst>
            </a:custGeom>
            <a:solidFill>
              <a:srgbClr val="27806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600748" cy="21682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98780" y="266700"/>
            <a:ext cx="16890440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00"/>
              </a:lnSpc>
            </a:pPr>
            <a:r>
              <a:rPr lang="en-US" sz="5000">
                <a:solidFill>
                  <a:srgbClr val="000000"/>
                </a:solidFill>
                <a:latin typeface="Muli Bold"/>
              </a:rPr>
              <a:t>Nhập mốc thời gian, cho biết thời điểm đó có những khuyến mãi nào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357061-2F66-7CB5-77E7-51DB228A8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137" y="2031408"/>
            <a:ext cx="15007836" cy="8105769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919197" cy="10287000"/>
          </a:xfrm>
          <a:prstGeom prst="rect">
            <a:avLst/>
          </a:prstGeom>
          <a:solidFill>
            <a:srgbClr val="E0D2EF"/>
          </a:solidFill>
        </p:spPr>
      </p:sp>
      <p:sp>
        <p:nvSpPr>
          <p:cNvPr id="3" name="Freeform 3"/>
          <p:cNvSpPr/>
          <p:nvPr/>
        </p:nvSpPr>
        <p:spPr>
          <a:xfrm>
            <a:off x="1016187" y="1028700"/>
            <a:ext cx="8020122" cy="9614543"/>
          </a:xfrm>
          <a:custGeom>
            <a:avLst/>
            <a:gdLst/>
            <a:ahLst/>
            <a:cxnLst/>
            <a:rect l="l" t="t" r="r" b="b"/>
            <a:pathLst>
              <a:path w="8020122" h="9614543">
                <a:moveTo>
                  <a:pt x="0" y="0"/>
                </a:moveTo>
                <a:lnTo>
                  <a:pt x="8020122" y="0"/>
                </a:lnTo>
                <a:lnTo>
                  <a:pt x="8020122" y="9614543"/>
                </a:lnTo>
                <a:lnTo>
                  <a:pt x="0" y="9614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3070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97634" y="5362566"/>
            <a:ext cx="7323930" cy="1529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499"/>
              </a:lnSpc>
            </a:pPr>
            <a:r>
              <a:rPr lang="en-US" sz="11499">
                <a:solidFill>
                  <a:srgbClr val="FFFFFF"/>
                </a:solidFill>
                <a:latin typeface="Muli Bold"/>
              </a:rPr>
              <a:t>Nội dung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50240" y="1499490"/>
            <a:ext cx="6939082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Muli"/>
              </a:rPr>
              <a:t>CHƯƠNG I: GIỚI THIỆU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50240" y="3918192"/>
            <a:ext cx="7533245" cy="173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Muli"/>
              </a:rPr>
              <a:t>CHƯƠNG II: THIẾT KẾ CƠ SỞ DỮ LIỆU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50240" y="7222719"/>
            <a:ext cx="7466767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Muli"/>
              </a:rPr>
              <a:t>CHƯƠNG III: TRIỂN KHAI </a:t>
            </a:r>
          </a:p>
        </p:txBody>
      </p:sp>
    </p:spTree>
  </p:cSld>
  <p:clrMapOvr>
    <a:masterClrMapping/>
  </p:clrMapOvr>
  <p:transition spd="slow">
    <p:push dir="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V="1">
            <a:off x="9470668" y="336228"/>
            <a:ext cx="8020122" cy="9614543"/>
          </a:xfrm>
          <a:custGeom>
            <a:avLst/>
            <a:gdLst/>
            <a:ahLst/>
            <a:cxnLst/>
            <a:rect l="l" t="t" r="r" b="b"/>
            <a:pathLst>
              <a:path w="8020122" h="9614543">
                <a:moveTo>
                  <a:pt x="0" y="9614544"/>
                </a:moveTo>
                <a:lnTo>
                  <a:pt x="8020121" y="9614544"/>
                </a:lnTo>
                <a:lnTo>
                  <a:pt x="8020121" y="0"/>
                </a:lnTo>
                <a:lnTo>
                  <a:pt x="0" y="0"/>
                </a:lnTo>
                <a:lnTo>
                  <a:pt x="0" y="961454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3070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5370" y="1325274"/>
            <a:ext cx="14315721" cy="7620202"/>
            <a:chOff x="0" y="0"/>
            <a:chExt cx="3770396" cy="20069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70395" cy="2006967"/>
            </a:xfrm>
            <a:custGeom>
              <a:avLst/>
              <a:gdLst/>
              <a:ahLst/>
              <a:cxnLst/>
              <a:rect l="l" t="t" r="r" b="b"/>
              <a:pathLst>
                <a:path w="3770395" h="2006967">
                  <a:moveTo>
                    <a:pt x="27581" y="0"/>
                  </a:moveTo>
                  <a:lnTo>
                    <a:pt x="3742815" y="0"/>
                  </a:lnTo>
                  <a:cubicBezTo>
                    <a:pt x="3750130" y="0"/>
                    <a:pt x="3757145" y="2906"/>
                    <a:pt x="3762317" y="8078"/>
                  </a:cubicBezTo>
                  <a:cubicBezTo>
                    <a:pt x="3767490" y="13251"/>
                    <a:pt x="3770395" y="20266"/>
                    <a:pt x="3770395" y="27581"/>
                  </a:cubicBezTo>
                  <a:lnTo>
                    <a:pt x="3770395" y="1979386"/>
                  </a:lnTo>
                  <a:cubicBezTo>
                    <a:pt x="3770395" y="1986701"/>
                    <a:pt x="3767490" y="1993716"/>
                    <a:pt x="3762317" y="1998888"/>
                  </a:cubicBezTo>
                  <a:cubicBezTo>
                    <a:pt x="3757145" y="2004061"/>
                    <a:pt x="3750130" y="2006967"/>
                    <a:pt x="3742815" y="2006967"/>
                  </a:cubicBezTo>
                  <a:lnTo>
                    <a:pt x="27581" y="2006967"/>
                  </a:lnTo>
                  <a:cubicBezTo>
                    <a:pt x="20266" y="2006967"/>
                    <a:pt x="13251" y="2004061"/>
                    <a:pt x="8078" y="1998888"/>
                  </a:cubicBezTo>
                  <a:cubicBezTo>
                    <a:pt x="2906" y="1993716"/>
                    <a:pt x="0" y="1986701"/>
                    <a:pt x="0" y="1979386"/>
                  </a:cubicBezTo>
                  <a:lnTo>
                    <a:pt x="0" y="27581"/>
                  </a:lnTo>
                  <a:cubicBezTo>
                    <a:pt x="0" y="20266"/>
                    <a:pt x="2906" y="13251"/>
                    <a:pt x="8078" y="8078"/>
                  </a:cubicBezTo>
                  <a:cubicBezTo>
                    <a:pt x="13251" y="2906"/>
                    <a:pt x="20266" y="0"/>
                    <a:pt x="27581" y="0"/>
                  </a:cubicBezTo>
                  <a:close/>
                </a:path>
              </a:pathLst>
            </a:custGeom>
            <a:solidFill>
              <a:srgbClr val="27806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770396" cy="20355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97156" y="1325274"/>
            <a:ext cx="13557077" cy="7628327"/>
          </a:xfrm>
          <a:custGeom>
            <a:avLst/>
            <a:gdLst/>
            <a:ahLst/>
            <a:cxnLst/>
            <a:rect l="l" t="t" r="r" b="b"/>
            <a:pathLst>
              <a:path w="13557077" h="7628327">
                <a:moveTo>
                  <a:pt x="0" y="0"/>
                </a:moveTo>
                <a:lnTo>
                  <a:pt x="13557077" y="0"/>
                </a:lnTo>
                <a:lnTo>
                  <a:pt x="13557077" y="7628327"/>
                </a:lnTo>
                <a:lnTo>
                  <a:pt x="0" y="76283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3" r="-1110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4659037" y="2476500"/>
            <a:ext cx="3368943" cy="533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000000"/>
                </a:solidFill>
                <a:latin typeface="Muli Bold"/>
              </a:rPr>
              <a:t>Hiển thị thông tin nhân viên cửa hàng khi nhập mã cửa hàng  </a:t>
            </a:r>
          </a:p>
        </p:txBody>
      </p:sp>
    </p:spTree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V="1">
            <a:off x="9470668" y="336228"/>
            <a:ext cx="8020122" cy="9614543"/>
          </a:xfrm>
          <a:custGeom>
            <a:avLst/>
            <a:gdLst/>
            <a:ahLst/>
            <a:cxnLst/>
            <a:rect l="l" t="t" r="r" b="b"/>
            <a:pathLst>
              <a:path w="8020122" h="9614543">
                <a:moveTo>
                  <a:pt x="0" y="9614544"/>
                </a:moveTo>
                <a:lnTo>
                  <a:pt x="8020121" y="9614544"/>
                </a:lnTo>
                <a:lnTo>
                  <a:pt x="8020121" y="0"/>
                </a:lnTo>
                <a:lnTo>
                  <a:pt x="0" y="0"/>
                </a:lnTo>
                <a:lnTo>
                  <a:pt x="0" y="961454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3070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5370" y="1325274"/>
            <a:ext cx="14315721" cy="7620202"/>
            <a:chOff x="0" y="0"/>
            <a:chExt cx="3770396" cy="20069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70395" cy="2006967"/>
            </a:xfrm>
            <a:custGeom>
              <a:avLst/>
              <a:gdLst/>
              <a:ahLst/>
              <a:cxnLst/>
              <a:rect l="l" t="t" r="r" b="b"/>
              <a:pathLst>
                <a:path w="3770395" h="2006967">
                  <a:moveTo>
                    <a:pt x="27581" y="0"/>
                  </a:moveTo>
                  <a:lnTo>
                    <a:pt x="3742815" y="0"/>
                  </a:lnTo>
                  <a:cubicBezTo>
                    <a:pt x="3750130" y="0"/>
                    <a:pt x="3757145" y="2906"/>
                    <a:pt x="3762317" y="8078"/>
                  </a:cubicBezTo>
                  <a:cubicBezTo>
                    <a:pt x="3767490" y="13251"/>
                    <a:pt x="3770395" y="20266"/>
                    <a:pt x="3770395" y="27581"/>
                  </a:cubicBezTo>
                  <a:lnTo>
                    <a:pt x="3770395" y="1979386"/>
                  </a:lnTo>
                  <a:cubicBezTo>
                    <a:pt x="3770395" y="1986701"/>
                    <a:pt x="3767490" y="1993716"/>
                    <a:pt x="3762317" y="1998888"/>
                  </a:cubicBezTo>
                  <a:cubicBezTo>
                    <a:pt x="3757145" y="2004061"/>
                    <a:pt x="3750130" y="2006967"/>
                    <a:pt x="3742815" y="2006967"/>
                  </a:cubicBezTo>
                  <a:lnTo>
                    <a:pt x="27581" y="2006967"/>
                  </a:lnTo>
                  <a:cubicBezTo>
                    <a:pt x="20266" y="2006967"/>
                    <a:pt x="13251" y="2004061"/>
                    <a:pt x="8078" y="1998888"/>
                  </a:cubicBezTo>
                  <a:cubicBezTo>
                    <a:pt x="2906" y="1993716"/>
                    <a:pt x="0" y="1986701"/>
                    <a:pt x="0" y="1979386"/>
                  </a:cubicBezTo>
                  <a:lnTo>
                    <a:pt x="0" y="27581"/>
                  </a:lnTo>
                  <a:cubicBezTo>
                    <a:pt x="0" y="20266"/>
                    <a:pt x="2906" y="13251"/>
                    <a:pt x="8078" y="8078"/>
                  </a:cubicBezTo>
                  <a:cubicBezTo>
                    <a:pt x="13251" y="2906"/>
                    <a:pt x="20266" y="0"/>
                    <a:pt x="27581" y="0"/>
                  </a:cubicBezTo>
                  <a:close/>
                </a:path>
              </a:pathLst>
            </a:custGeom>
            <a:solidFill>
              <a:srgbClr val="27806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770396" cy="20355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24047" y="1333399"/>
            <a:ext cx="13509225" cy="7620202"/>
          </a:xfrm>
          <a:custGeom>
            <a:avLst/>
            <a:gdLst/>
            <a:ahLst/>
            <a:cxnLst/>
            <a:rect l="l" t="t" r="r" b="b"/>
            <a:pathLst>
              <a:path w="13509225" h="7620202">
                <a:moveTo>
                  <a:pt x="0" y="0"/>
                </a:moveTo>
                <a:lnTo>
                  <a:pt x="13509224" y="0"/>
                </a:lnTo>
                <a:lnTo>
                  <a:pt x="13509224" y="7620202"/>
                </a:lnTo>
                <a:lnTo>
                  <a:pt x="0" y="7620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3553" t="-97789" r="-72408" b="-17569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4675288" y="2476500"/>
            <a:ext cx="3368943" cy="533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000000"/>
                </a:solidFill>
                <a:latin typeface="Muli Bold"/>
              </a:rPr>
              <a:t>Tính tổng doanh thu cho một chương trình khuyến mãi </a:t>
            </a:r>
          </a:p>
        </p:txBody>
      </p:sp>
    </p:spTree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V="1">
            <a:off x="9470668" y="336228"/>
            <a:ext cx="8020122" cy="9614543"/>
          </a:xfrm>
          <a:custGeom>
            <a:avLst/>
            <a:gdLst/>
            <a:ahLst/>
            <a:cxnLst/>
            <a:rect l="l" t="t" r="r" b="b"/>
            <a:pathLst>
              <a:path w="8020122" h="9614543">
                <a:moveTo>
                  <a:pt x="0" y="9614544"/>
                </a:moveTo>
                <a:lnTo>
                  <a:pt x="8020121" y="9614544"/>
                </a:lnTo>
                <a:lnTo>
                  <a:pt x="8020121" y="0"/>
                </a:lnTo>
                <a:lnTo>
                  <a:pt x="0" y="0"/>
                </a:lnTo>
                <a:lnTo>
                  <a:pt x="0" y="961454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3070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5370" y="1325274"/>
            <a:ext cx="14315721" cy="7620202"/>
            <a:chOff x="0" y="0"/>
            <a:chExt cx="3770396" cy="20069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70395" cy="2006967"/>
            </a:xfrm>
            <a:custGeom>
              <a:avLst/>
              <a:gdLst/>
              <a:ahLst/>
              <a:cxnLst/>
              <a:rect l="l" t="t" r="r" b="b"/>
              <a:pathLst>
                <a:path w="3770395" h="2006967">
                  <a:moveTo>
                    <a:pt x="27581" y="0"/>
                  </a:moveTo>
                  <a:lnTo>
                    <a:pt x="3742815" y="0"/>
                  </a:lnTo>
                  <a:cubicBezTo>
                    <a:pt x="3750130" y="0"/>
                    <a:pt x="3757145" y="2906"/>
                    <a:pt x="3762317" y="8078"/>
                  </a:cubicBezTo>
                  <a:cubicBezTo>
                    <a:pt x="3767490" y="13251"/>
                    <a:pt x="3770395" y="20266"/>
                    <a:pt x="3770395" y="27581"/>
                  </a:cubicBezTo>
                  <a:lnTo>
                    <a:pt x="3770395" y="1979386"/>
                  </a:lnTo>
                  <a:cubicBezTo>
                    <a:pt x="3770395" y="1986701"/>
                    <a:pt x="3767490" y="1993716"/>
                    <a:pt x="3762317" y="1998888"/>
                  </a:cubicBezTo>
                  <a:cubicBezTo>
                    <a:pt x="3757145" y="2004061"/>
                    <a:pt x="3750130" y="2006967"/>
                    <a:pt x="3742815" y="2006967"/>
                  </a:cubicBezTo>
                  <a:lnTo>
                    <a:pt x="27581" y="2006967"/>
                  </a:lnTo>
                  <a:cubicBezTo>
                    <a:pt x="20266" y="2006967"/>
                    <a:pt x="13251" y="2004061"/>
                    <a:pt x="8078" y="1998888"/>
                  </a:cubicBezTo>
                  <a:cubicBezTo>
                    <a:pt x="2906" y="1993716"/>
                    <a:pt x="0" y="1986701"/>
                    <a:pt x="0" y="1979386"/>
                  </a:cubicBezTo>
                  <a:lnTo>
                    <a:pt x="0" y="27581"/>
                  </a:lnTo>
                  <a:cubicBezTo>
                    <a:pt x="0" y="20266"/>
                    <a:pt x="2906" y="13251"/>
                    <a:pt x="8078" y="8078"/>
                  </a:cubicBezTo>
                  <a:cubicBezTo>
                    <a:pt x="13251" y="2906"/>
                    <a:pt x="20266" y="0"/>
                    <a:pt x="27581" y="0"/>
                  </a:cubicBezTo>
                  <a:close/>
                </a:path>
              </a:pathLst>
            </a:custGeom>
            <a:solidFill>
              <a:srgbClr val="27806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770396" cy="20355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18780" y="1325274"/>
            <a:ext cx="13528902" cy="7628327"/>
          </a:xfrm>
          <a:custGeom>
            <a:avLst/>
            <a:gdLst/>
            <a:ahLst/>
            <a:cxnLst/>
            <a:rect l="l" t="t" r="r" b="b"/>
            <a:pathLst>
              <a:path w="13528902" h="7628327">
                <a:moveTo>
                  <a:pt x="0" y="0"/>
                </a:moveTo>
                <a:lnTo>
                  <a:pt x="13528902" y="0"/>
                </a:lnTo>
                <a:lnTo>
                  <a:pt x="13528902" y="7628327"/>
                </a:lnTo>
                <a:lnTo>
                  <a:pt x="0" y="76283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7768" t="-73189" r="-48556" b="-1268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4659037" y="2849374"/>
            <a:ext cx="3368943" cy="457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000000"/>
                </a:solidFill>
                <a:latin typeface="Muli Bold"/>
              </a:rPr>
              <a:t>Lấy thông tin khách hàng và số lượng hoá đơn đã mua.</a:t>
            </a:r>
          </a:p>
        </p:txBody>
      </p:sp>
    </p:spTree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V="1">
            <a:off x="9470668" y="336228"/>
            <a:ext cx="8020122" cy="9614543"/>
          </a:xfrm>
          <a:custGeom>
            <a:avLst/>
            <a:gdLst/>
            <a:ahLst/>
            <a:cxnLst/>
            <a:rect l="l" t="t" r="r" b="b"/>
            <a:pathLst>
              <a:path w="8020122" h="9614543">
                <a:moveTo>
                  <a:pt x="0" y="9614544"/>
                </a:moveTo>
                <a:lnTo>
                  <a:pt x="8020121" y="9614544"/>
                </a:lnTo>
                <a:lnTo>
                  <a:pt x="8020121" y="0"/>
                </a:lnTo>
                <a:lnTo>
                  <a:pt x="0" y="0"/>
                </a:lnTo>
                <a:lnTo>
                  <a:pt x="0" y="961454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3070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5370" y="1325274"/>
            <a:ext cx="14315721" cy="7620202"/>
            <a:chOff x="0" y="0"/>
            <a:chExt cx="3770396" cy="20069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70395" cy="2006967"/>
            </a:xfrm>
            <a:custGeom>
              <a:avLst/>
              <a:gdLst/>
              <a:ahLst/>
              <a:cxnLst/>
              <a:rect l="l" t="t" r="r" b="b"/>
              <a:pathLst>
                <a:path w="3770395" h="2006967">
                  <a:moveTo>
                    <a:pt x="27581" y="0"/>
                  </a:moveTo>
                  <a:lnTo>
                    <a:pt x="3742815" y="0"/>
                  </a:lnTo>
                  <a:cubicBezTo>
                    <a:pt x="3750130" y="0"/>
                    <a:pt x="3757145" y="2906"/>
                    <a:pt x="3762317" y="8078"/>
                  </a:cubicBezTo>
                  <a:cubicBezTo>
                    <a:pt x="3767490" y="13251"/>
                    <a:pt x="3770395" y="20266"/>
                    <a:pt x="3770395" y="27581"/>
                  </a:cubicBezTo>
                  <a:lnTo>
                    <a:pt x="3770395" y="1979386"/>
                  </a:lnTo>
                  <a:cubicBezTo>
                    <a:pt x="3770395" y="1986701"/>
                    <a:pt x="3767490" y="1993716"/>
                    <a:pt x="3762317" y="1998888"/>
                  </a:cubicBezTo>
                  <a:cubicBezTo>
                    <a:pt x="3757145" y="2004061"/>
                    <a:pt x="3750130" y="2006967"/>
                    <a:pt x="3742815" y="2006967"/>
                  </a:cubicBezTo>
                  <a:lnTo>
                    <a:pt x="27581" y="2006967"/>
                  </a:lnTo>
                  <a:cubicBezTo>
                    <a:pt x="20266" y="2006967"/>
                    <a:pt x="13251" y="2004061"/>
                    <a:pt x="8078" y="1998888"/>
                  </a:cubicBezTo>
                  <a:cubicBezTo>
                    <a:pt x="2906" y="1993716"/>
                    <a:pt x="0" y="1986701"/>
                    <a:pt x="0" y="1979386"/>
                  </a:cubicBezTo>
                  <a:lnTo>
                    <a:pt x="0" y="27581"/>
                  </a:lnTo>
                  <a:cubicBezTo>
                    <a:pt x="0" y="20266"/>
                    <a:pt x="2906" y="13251"/>
                    <a:pt x="8078" y="8078"/>
                  </a:cubicBezTo>
                  <a:cubicBezTo>
                    <a:pt x="13251" y="2906"/>
                    <a:pt x="20266" y="0"/>
                    <a:pt x="27581" y="0"/>
                  </a:cubicBezTo>
                  <a:close/>
                </a:path>
              </a:pathLst>
            </a:custGeom>
            <a:solidFill>
              <a:srgbClr val="27806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770396" cy="20355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73678" y="1357776"/>
            <a:ext cx="13624599" cy="7571448"/>
          </a:xfrm>
          <a:custGeom>
            <a:avLst/>
            <a:gdLst/>
            <a:ahLst/>
            <a:cxnLst/>
            <a:rect l="l" t="t" r="r" b="b"/>
            <a:pathLst>
              <a:path w="13624599" h="7571448">
                <a:moveTo>
                  <a:pt x="0" y="0"/>
                </a:moveTo>
                <a:lnTo>
                  <a:pt x="13624598" y="0"/>
                </a:lnTo>
                <a:lnTo>
                  <a:pt x="13624598" y="7571448"/>
                </a:lnTo>
                <a:lnTo>
                  <a:pt x="0" y="75714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4729" t="-91830" r="-75489" b="-31074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4691539" y="2857500"/>
            <a:ext cx="3368943" cy="457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000000"/>
                </a:solidFill>
                <a:latin typeface="Muli Bold"/>
              </a:rPr>
              <a:t>Lấy thông tin hoá đơn được thanh toán bằng tiền mặt </a:t>
            </a:r>
          </a:p>
        </p:txBody>
      </p:sp>
    </p:spTree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V="1">
            <a:off x="9470668" y="336228"/>
            <a:ext cx="8020122" cy="9614543"/>
          </a:xfrm>
          <a:custGeom>
            <a:avLst/>
            <a:gdLst/>
            <a:ahLst/>
            <a:cxnLst/>
            <a:rect l="l" t="t" r="r" b="b"/>
            <a:pathLst>
              <a:path w="8020122" h="9614543">
                <a:moveTo>
                  <a:pt x="0" y="9614544"/>
                </a:moveTo>
                <a:lnTo>
                  <a:pt x="8020121" y="9614544"/>
                </a:lnTo>
                <a:lnTo>
                  <a:pt x="8020121" y="0"/>
                </a:lnTo>
                <a:lnTo>
                  <a:pt x="0" y="0"/>
                </a:lnTo>
                <a:lnTo>
                  <a:pt x="0" y="961454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3070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5370" y="1325274"/>
            <a:ext cx="14315721" cy="7620202"/>
            <a:chOff x="0" y="0"/>
            <a:chExt cx="3770396" cy="20069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70395" cy="2006967"/>
            </a:xfrm>
            <a:custGeom>
              <a:avLst/>
              <a:gdLst/>
              <a:ahLst/>
              <a:cxnLst/>
              <a:rect l="l" t="t" r="r" b="b"/>
              <a:pathLst>
                <a:path w="3770395" h="2006967">
                  <a:moveTo>
                    <a:pt x="27581" y="0"/>
                  </a:moveTo>
                  <a:lnTo>
                    <a:pt x="3742815" y="0"/>
                  </a:lnTo>
                  <a:cubicBezTo>
                    <a:pt x="3750130" y="0"/>
                    <a:pt x="3757145" y="2906"/>
                    <a:pt x="3762317" y="8078"/>
                  </a:cubicBezTo>
                  <a:cubicBezTo>
                    <a:pt x="3767490" y="13251"/>
                    <a:pt x="3770395" y="20266"/>
                    <a:pt x="3770395" y="27581"/>
                  </a:cubicBezTo>
                  <a:lnTo>
                    <a:pt x="3770395" y="1979386"/>
                  </a:lnTo>
                  <a:cubicBezTo>
                    <a:pt x="3770395" y="1986701"/>
                    <a:pt x="3767490" y="1993716"/>
                    <a:pt x="3762317" y="1998888"/>
                  </a:cubicBezTo>
                  <a:cubicBezTo>
                    <a:pt x="3757145" y="2004061"/>
                    <a:pt x="3750130" y="2006967"/>
                    <a:pt x="3742815" y="2006967"/>
                  </a:cubicBezTo>
                  <a:lnTo>
                    <a:pt x="27581" y="2006967"/>
                  </a:lnTo>
                  <a:cubicBezTo>
                    <a:pt x="20266" y="2006967"/>
                    <a:pt x="13251" y="2004061"/>
                    <a:pt x="8078" y="1998888"/>
                  </a:cubicBezTo>
                  <a:cubicBezTo>
                    <a:pt x="2906" y="1993716"/>
                    <a:pt x="0" y="1986701"/>
                    <a:pt x="0" y="1979386"/>
                  </a:cubicBezTo>
                  <a:lnTo>
                    <a:pt x="0" y="27581"/>
                  </a:lnTo>
                  <a:cubicBezTo>
                    <a:pt x="0" y="20266"/>
                    <a:pt x="2906" y="13251"/>
                    <a:pt x="8078" y="8078"/>
                  </a:cubicBezTo>
                  <a:cubicBezTo>
                    <a:pt x="13251" y="2906"/>
                    <a:pt x="20266" y="0"/>
                    <a:pt x="27581" y="0"/>
                  </a:cubicBezTo>
                  <a:close/>
                </a:path>
              </a:pathLst>
            </a:custGeom>
            <a:solidFill>
              <a:srgbClr val="27806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770396" cy="20355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33754" y="1333399"/>
            <a:ext cx="13632020" cy="7620202"/>
          </a:xfrm>
          <a:custGeom>
            <a:avLst/>
            <a:gdLst/>
            <a:ahLst/>
            <a:cxnLst/>
            <a:rect l="l" t="t" r="r" b="b"/>
            <a:pathLst>
              <a:path w="13632020" h="7620202">
                <a:moveTo>
                  <a:pt x="0" y="0"/>
                </a:moveTo>
                <a:lnTo>
                  <a:pt x="13632020" y="0"/>
                </a:lnTo>
                <a:lnTo>
                  <a:pt x="13632020" y="7620202"/>
                </a:lnTo>
                <a:lnTo>
                  <a:pt x="0" y="7620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771" t="-63441" r="-39808" b="-1324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4707791" y="2857500"/>
            <a:ext cx="3368943" cy="457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000000"/>
                </a:solidFill>
                <a:latin typeface="Muli Bold"/>
              </a:rPr>
              <a:t>Lấy thông tin hóa đơn sau khi nhập vào mã nhân viên </a:t>
            </a:r>
          </a:p>
        </p:txBody>
      </p:sp>
    </p:spTree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0613" y="2962275"/>
            <a:ext cx="14608879" cy="435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00"/>
              </a:lnSpc>
            </a:pPr>
            <a:r>
              <a:rPr lang="en-US" sz="9500">
                <a:solidFill>
                  <a:srgbClr val="000000"/>
                </a:solidFill>
                <a:latin typeface="Fira Sans Bold"/>
              </a:rPr>
              <a:t>Tạo tài khoản và gán quyền người dùng trong hệ thống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4328902" y="2317173"/>
            <a:ext cx="7321033" cy="6340049"/>
            <a:chOff x="0" y="0"/>
            <a:chExt cx="3619627" cy="3134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122944" y="7035126"/>
            <a:ext cx="4970154" cy="4304177"/>
            <a:chOff x="0" y="0"/>
            <a:chExt cx="3619627" cy="31346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2336342" y="5954842"/>
            <a:ext cx="2271679" cy="1967285"/>
            <a:chOff x="0" y="0"/>
            <a:chExt cx="3619627" cy="3134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3737770" y="373605"/>
            <a:ext cx="3799619" cy="3290488"/>
            <a:chOff x="0" y="0"/>
            <a:chExt cx="3619627" cy="31346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1028700" y="1028700"/>
            <a:ext cx="678758" cy="586200"/>
          </a:xfrm>
          <a:custGeom>
            <a:avLst/>
            <a:gdLst/>
            <a:ahLst/>
            <a:cxnLst/>
            <a:rect l="l" t="t" r="r" b="b"/>
            <a:pathLst>
              <a:path w="678758" h="586200">
                <a:moveTo>
                  <a:pt x="0" y="0"/>
                </a:moveTo>
                <a:lnTo>
                  <a:pt x="678758" y="0"/>
                </a:lnTo>
                <a:lnTo>
                  <a:pt x="678758" y="586200"/>
                </a:lnTo>
                <a:lnTo>
                  <a:pt x="0" y="586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3950" y="1832029"/>
            <a:ext cx="7706695" cy="6622941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rot="5400000">
            <a:off x="7018380" y="5086350"/>
            <a:ext cx="5845101" cy="0"/>
          </a:xfrm>
          <a:prstGeom prst="line">
            <a:avLst/>
          </a:prstGeom>
          <a:ln w="114300" cap="flat">
            <a:solidFill>
              <a:srgbClr val="0D737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9669200" y="2973523"/>
            <a:ext cx="543461" cy="467036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669200" y="4865785"/>
            <a:ext cx="543461" cy="467036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669200" y="6758048"/>
            <a:ext cx="543461" cy="467036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546426" y="2425991"/>
            <a:ext cx="6712874" cy="1562099"/>
            <a:chOff x="0" y="0"/>
            <a:chExt cx="3001693" cy="6985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001693" cy="698500"/>
            </a:xfrm>
            <a:custGeom>
              <a:avLst/>
              <a:gdLst/>
              <a:ahLst/>
              <a:cxnLst/>
              <a:rect l="l" t="t" r="r" b="b"/>
              <a:pathLst>
                <a:path w="3001693" h="698500">
                  <a:moveTo>
                    <a:pt x="3001693" y="349250"/>
                  </a:moveTo>
                  <a:lnTo>
                    <a:pt x="279849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798493" y="0"/>
                  </a:lnTo>
                  <a:lnTo>
                    <a:pt x="3001693" y="34925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14300" y="-38100"/>
              <a:ext cx="2773093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546426" y="4318254"/>
            <a:ext cx="6712874" cy="1562099"/>
            <a:chOff x="0" y="0"/>
            <a:chExt cx="3001693" cy="6985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001693" cy="698500"/>
            </a:xfrm>
            <a:custGeom>
              <a:avLst/>
              <a:gdLst/>
              <a:ahLst/>
              <a:cxnLst/>
              <a:rect l="l" t="t" r="r" b="b"/>
              <a:pathLst>
                <a:path w="3001693" h="698500">
                  <a:moveTo>
                    <a:pt x="3001693" y="349250"/>
                  </a:moveTo>
                  <a:lnTo>
                    <a:pt x="279849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798493" y="0"/>
                  </a:lnTo>
                  <a:lnTo>
                    <a:pt x="3001693" y="34925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14300" y="-38100"/>
              <a:ext cx="2773093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546426" y="6210517"/>
            <a:ext cx="6712874" cy="1562099"/>
            <a:chOff x="0" y="0"/>
            <a:chExt cx="3001693" cy="6985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001693" cy="698500"/>
            </a:xfrm>
            <a:custGeom>
              <a:avLst/>
              <a:gdLst/>
              <a:ahLst/>
              <a:cxnLst/>
              <a:rect l="l" t="t" r="r" b="b"/>
              <a:pathLst>
                <a:path w="3001693" h="698500">
                  <a:moveTo>
                    <a:pt x="3001693" y="349250"/>
                  </a:moveTo>
                  <a:lnTo>
                    <a:pt x="279849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798493" y="0"/>
                  </a:lnTo>
                  <a:lnTo>
                    <a:pt x="3001693" y="34925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14300" y="-38100"/>
              <a:ext cx="2773093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853916" y="2690241"/>
            <a:ext cx="1202736" cy="1033601"/>
            <a:chOff x="0" y="0"/>
            <a:chExt cx="812800" cy="6985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853916" y="4582503"/>
            <a:ext cx="1202736" cy="1033601"/>
            <a:chOff x="0" y="0"/>
            <a:chExt cx="812800" cy="6985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853916" y="6474766"/>
            <a:ext cx="1202736" cy="1033601"/>
            <a:chOff x="0" y="0"/>
            <a:chExt cx="812800" cy="6985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-337928" y="2387829"/>
            <a:ext cx="6534491" cy="5511342"/>
            <a:chOff x="0" y="0"/>
            <a:chExt cx="1721018" cy="145154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721018" cy="1451547"/>
            </a:xfrm>
            <a:custGeom>
              <a:avLst/>
              <a:gdLst/>
              <a:ahLst/>
              <a:cxnLst/>
              <a:rect l="l" t="t" r="r" b="b"/>
              <a:pathLst>
                <a:path w="1721018" h="1451547">
                  <a:moveTo>
                    <a:pt x="0" y="0"/>
                  </a:moveTo>
                  <a:lnTo>
                    <a:pt x="1721018" y="0"/>
                  </a:lnTo>
                  <a:lnTo>
                    <a:pt x="1721018" y="1451547"/>
                  </a:lnTo>
                  <a:lnTo>
                    <a:pt x="0" y="1451547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1721018" cy="1489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-1038153" y="0"/>
            <a:ext cx="4393457" cy="839228"/>
            <a:chOff x="0" y="0"/>
            <a:chExt cx="1157124" cy="22103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157125" cy="221031"/>
            </a:xfrm>
            <a:custGeom>
              <a:avLst/>
              <a:gdLst/>
              <a:ahLst/>
              <a:cxnLst/>
              <a:rect l="l" t="t" r="r" b="b"/>
              <a:pathLst>
                <a:path w="1157125" h="221031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101600" y="-38100"/>
              <a:ext cx="953924" cy="259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2479025" y="-189472"/>
            <a:ext cx="2664422" cy="1218172"/>
            <a:chOff x="0" y="0"/>
            <a:chExt cx="483446" cy="221031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l="l" t="t" r="r" b="b"/>
              <a:pathLst>
                <a:path w="483446" h="221031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4089434" y="-189472"/>
            <a:ext cx="2664422" cy="1218172"/>
            <a:chOff x="0" y="0"/>
            <a:chExt cx="483446" cy="221031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l="l" t="t" r="r" b="b"/>
              <a:pathLst>
                <a:path w="483446" h="221031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622671" y="2220949"/>
            <a:ext cx="6709253" cy="5845101"/>
            <a:chOff x="0" y="0"/>
            <a:chExt cx="6350000" cy="553212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6350000" cy="5532120"/>
            </a:xfrm>
            <a:custGeom>
              <a:avLst/>
              <a:gdLst/>
              <a:ahLst/>
              <a:cxnLst/>
              <a:rect l="l" t="t" r="r" b="b"/>
              <a:pathLst>
                <a:path w="6350000" h="553212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7" name="AutoShape 47"/>
          <p:cNvSpPr/>
          <p:nvPr/>
        </p:nvSpPr>
        <p:spPr>
          <a:xfrm rot="-7193308">
            <a:off x="-497852" y="6516002"/>
            <a:ext cx="3317663" cy="0"/>
          </a:xfrm>
          <a:prstGeom prst="line">
            <a:avLst/>
          </a:prstGeom>
          <a:ln w="857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8" name="AutoShape 48"/>
          <p:cNvSpPr/>
          <p:nvPr/>
        </p:nvSpPr>
        <p:spPr>
          <a:xfrm rot="-3598859">
            <a:off x="-501078" y="3680979"/>
            <a:ext cx="3317663" cy="0"/>
          </a:xfrm>
          <a:prstGeom prst="line">
            <a:avLst/>
          </a:prstGeom>
          <a:ln w="857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9" name="Freeform 49"/>
          <p:cNvSpPr/>
          <p:nvPr/>
        </p:nvSpPr>
        <p:spPr>
          <a:xfrm>
            <a:off x="11159100" y="2870888"/>
            <a:ext cx="422504" cy="637741"/>
          </a:xfrm>
          <a:custGeom>
            <a:avLst/>
            <a:gdLst/>
            <a:ahLst/>
            <a:cxnLst/>
            <a:rect l="l" t="t" r="r" b="b"/>
            <a:pathLst>
              <a:path w="422504" h="637741">
                <a:moveTo>
                  <a:pt x="0" y="0"/>
                </a:moveTo>
                <a:lnTo>
                  <a:pt x="422503" y="0"/>
                </a:lnTo>
                <a:lnTo>
                  <a:pt x="422503" y="637741"/>
                </a:lnTo>
                <a:lnTo>
                  <a:pt x="0" y="6377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10992018" y="4772634"/>
            <a:ext cx="926532" cy="696057"/>
          </a:xfrm>
          <a:custGeom>
            <a:avLst/>
            <a:gdLst/>
            <a:ahLst/>
            <a:cxnLst/>
            <a:rect l="l" t="t" r="r" b="b"/>
            <a:pathLst>
              <a:path w="926532" h="696057">
                <a:moveTo>
                  <a:pt x="0" y="0"/>
                </a:moveTo>
                <a:lnTo>
                  <a:pt x="926531" y="0"/>
                </a:lnTo>
                <a:lnTo>
                  <a:pt x="926531" y="696057"/>
                </a:lnTo>
                <a:lnTo>
                  <a:pt x="0" y="6960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11113176" y="6521168"/>
            <a:ext cx="684215" cy="940796"/>
          </a:xfrm>
          <a:custGeom>
            <a:avLst/>
            <a:gdLst/>
            <a:ahLst/>
            <a:cxnLst/>
            <a:rect l="l" t="t" r="r" b="b"/>
            <a:pathLst>
              <a:path w="684215" h="940796">
                <a:moveTo>
                  <a:pt x="0" y="0"/>
                </a:moveTo>
                <a:lnTo>
                  <a:pt x="684215" y="0"/>
                </a:lnTo>
                <a:lnTo>
                  <a:pt x="684215" y="940796"/>
                </a:lnTo>
                <a:lnTo>
                  <a:pt x="0" y="9407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2" name="TextBox 52"/>
          <p:cNvSpPr txBox="1"/>
          <p:nvPr/>
        </p:nvSpPr>
        <p:spPr>
          <a:xfrm>
            <a:off x="2069177" y="4102391"/>
            <a:ext cx="5816242" cy="2108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FFFFFF"/>
                </a:solidFill>
                <a:latin typeface="Arimo Bold"/>
              </a:rPr>
              <a:t>Tạo tài khoản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2454640" y="2882990"/>
            <a:ext cx="4159774" cy="532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61"/>
              </a:lnSpc>
              <a:spcBef>
                <a:spcPct val="0"/>
              </a:spcBef>
            </a:pPr>
            <a:r>
              <a:rPr lang="en-US" sz="3043">
                <a:solidFill>
                  <a:srgbClr val="FFFFFF"/>
                </a:solidFill>
                <a:latin typeface="Arimo Bold"/>
              </a:rPr>
              <a:t>Chủ doanh nghiệp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2440353" y="4789585"/>
            <a:ext cx="3940699" cy="500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Arimo Bold"/>
              </a:rPr>
              <a:t>Người quản lí hệ thống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2454640" y="6623303"/>
            <a:ext cx="4184677" cy="500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Arimo Bold"/>
              </a:rPr>
              <a:t>Nhân viên bán hàng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4764" y="-207071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776329" y="580047"/>
            <a:ext cx="5482971" cy="9023371"/>
          </a:xfrm>
          <a:custGeom>
            <a:avLst/>
            <a:gdLst/>
            <a:ahLst/>
            <a:cxnLst/>
            <a:rect l="l" t="t" r="r" b="b"/>
            <a:pathLst>
              <a:path w="5482971" h="9023371">
                <a:moveTo>
                  <a:pt x="0" y="0"/>
                </a:moveTo>
                <a:lnTo>
                  <a:pt x="5482971" y="0"/>
                </a:lnTo>
                <a:lnTo>
                  <a:pt x="5482971" y="9023371"/>
                </a:lnTo>
                <a:lnTo>
                  <a:pt x="0" y="90233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22" r="-4822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867296" y="6982618"/>
            <a:ext cx="4360830" cy="2725519"/>
          </a:xfrm>
          <a:custGeom>
            <a:avLst/>
            <a:gdLst/>
            <a:ahLst/>
            <a:cxnLst/>
            <a:rect l="l" t="t" r="r" b="b"/>
            <a:pathLst>
              <a:path w="4360830" h="2725519">
                <a:moveTo>
                  <a:pt x="0" y="0"/>
                </a:moveTo>
                <a:lnTo>
                  <a:pt x="4360830" y="0"/>
                </a:lnTo>
                <a:lnTo>
                  <a:pt x="4360830" y="2725518"/>
                </a:lnTo>
                <a:lnTo>
                  <a:pt x="0" y="27255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543050" y="2359381"/>
            <a:ext cx="10756200" cy="4623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13"/>
              </a:lnSpc>
            </a:pPr>
            <a:r>
              <a:rPr lang="en-US" sz="12306">
                <a:solidFill>
                  <a:srgbClr val="1C5739"/>
                </a:solidFill>
                <a:latin typeface="Arimo Bold"/>
              </a:rPr>
              <a:t>CHIẾN LƯỢC SAO LƯU VÀ PHỤC HỒI</a:t>
            </a:r>
          </a:p>
        </p:txBody>
      </p:sp>
    </p:spTree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0" y="0"/>
            <a:ext cx="8001000" cy="10287000"/>
          </a:xfrm>
          <a:prstGeom prst="rect">
            <a:avLst/>
          </a:prstGeom>
          <a:solidFill>
            <a:srgbClr val="E0D2EF"/>
          </a:solidFill>
        </p:spPr>
      </p:sp>
      <p:sp>
        <p:nvSpPr>
          <p:cNvPr id="4" name="TextBox 4"/>
          <p:cNvSpPr txBox="1"/>
          <p:nvPr/>
        </p:nvSpPr>
        <p:spPr>
          <a:xfrm>
            <a:off x="4420715" y="5038725"/>
            <a:ext cx="7675828" cy="1622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099"/>
              </a:lnSpc>
            </a:pPr>
            <a:r>
              <a:rPr lang="en-US" sz="9999">
                <a:solidFill>
                  <a:srgbClr val="FFFFFF"/>
                </a:solidFill>
                <a:latin typeface="Muli Bold"/>
              </a:rPr>
              <a:t>Sao lưu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582124" y="3717158"/>
            <a:ext cx="12274440" cy="3516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80936" lvl="1" indent="-540468">
              <a:lnSpc>
                <a:spcPts val="7059"/>
              </a:lnSpc>
              <a:buFont typeface="Arial"/>
              <a:buChar char="•"/>
            </a:pPr>
            <a:r>
              <a:rPr lang="en-US" sz="5006">
                <a:solidFill>
                  <a:srgbClr val="2C2C2C"/>
                </a:solidFill>
                <a:latin typeface="Muli"/>
              </a:rPr>
              <a:t>Phương án backup</a:t>
            </a:r>
          </a:p>
          <a:p>
            <a:pPr marL="1080936" lvl="1" indent="-540468">
              <a:lnSpc>
                <a:spcPts val="7059"/>
              </a:lnSpc>
              <a:buFont typeface="Arial"/>
              <a:buChar char="•"/>
            </a:pPr>
            <a:r>
              <a:rPr lang="en-US" sz="5006">
                <a:solidFill>
                  <a:srgbClr val="2C2C2C"/>
                </a:solidFill>
                <a:latin typeface="Muli"/>
              </a:rPr>
              <a:t>Chiến lược backup</a:t>
            </a:r>
          </a:p>
          <a:p>
            <a:pPr marL="1080936" lvl="1" indent="-540468">
              <a:lnSpc>
                <a:spcPts val="7059"/>
              </a:lnSpc>
              <a:buFont typeface="Arial"/>
              <a:buChar char="•"/>
            </a:pPr>
            <a:r>
              <a:rPr lang="en-US" sz="5006">
                <a:solidFill>
                  <a:srgbClr val="2C2C2C"/>
                </a:solidFill>
                <a:latin typeface="Muli"/>
              </a:rPr>
              <a:t>Chế độ backup</a:t>
            </a:r>
          </a:p>
          <a:p>
            <a:pPr marL="1080936" lvl="1" indent="-540468">
              <a:lnSpc>
                <a:spcPts val="7059"/>
              </a:lnSpc>
              <a:buFont typeface="Arial"/>
              <a:buChar char="•"/>
            </a:pPr>
            <a:r>
              <a:rPr lang="en-US" sz="5006">
                <a:solidFill>
                  <a:srgbClr val="2C2C2C"/>
                </a:solidFill>
                <a:latin typeface="Muli"/>
              </a:rPr>
              <a:t>Loại backup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812811" y="812811"/>
            <a:ext cx="1881093" cy="1881093"/>
            <a:chOff x="0" y="0"/>
            <a:chExt cx="2508123" cy="2508123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2508123" cy="2508123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0D2EF"/>
              </a:solidFill>
            </p:spPr>
          </p:sp>
        </p:grpSp>
        <p:sp>
          <p:nvSpPr>
            <p:cNvPr id="9" name="Freeform 9"/>
            <p:cNvSpPr/>
            <p:nvPr/>
          </p:nvSpPr>
          <p:spPr>
            <a:xfrm>
              <a:off x="688183" y="650457"/>
              <a:ext cx="1131758" cy="1207209"/>
            </a:xfrm>
            <a:custGeom>
              <a:avLst/>
              <a:gdLst/>
              <a:ahLst/>
              <a:cxnLst/>
              <a:rect l="l" t="t" r="r" b="b"/>
              <a:pathLst>
                <a:path w="1131758" h="1207209">
                  <a:moveTo>
                    <a:pt x="0" y="0"/>
                  </a:moveTo>
                  <a:lnTo>
                    <a:pt x="1131758" y="0"/>
                  </a:lnTo>
                  <a:lnTo>
                    <a:pt x="1131758" y="1207209"/>
                  </a:lnTo>
                  <a:lnTo>
                    <a:pt x="0" y="12072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0" y="569"/>
            <a:ext cx="8001000" cy="10287000"/>
          </a:xfrm>
          <a:prstGeom prst="rect">
            <a:avLst/>
          </a:prstGeom>
          <a:solidFill>
            <a:srgbClr val="E0D2EF"/>
          </a:solidFill>
        </p:spPr>
      </p:sp>
      <p:sp>
        <p:nvSpPr>
          <p:cNvPr id="4" name="TextBox 4"/>
          <p:cNvSpPr txBox="1"/>
          <p:nvPr/>
        </p:nvSpPr>
        <p:spPr>
          <a:xfrm>
            <a:off x="2864135" y="4701441"/>
            <a:ext cx="7675828" cy="1622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099"/>
              </a:lnSpc>
            </a:pPr>
            <a:r>
              <a:rPr lang="en-US" sz="9999" dirty="0" err="1">
                <a:solidFill>
                  <a:srgbClr val="FFFFFF"/>
                </a:solidFill>
                <a:latin typeface="Muli Bold"/>
              </a:rPr>
              <a:t>Phục</a:t>
            </a:r>
            <a:r>
              <a:rPr lang="en-US" sz="9999" dirty="0">
                <a:solidFill>
                  <a:srgbClr val="FFFFFF"/>
                </a:solidFill>
                <a:latin typeface="Muli Bold"/>
              </a:rPr>
              <a:t> </a:t>
            </a:r>
            <a:r>
              <a:rPr lang="en-US" sz="9999" dirty="0" err="1">
                <a:solidFill>
                  <a:srgbClr val="FFFFFF"/>
                </a:solidFill>
                <a:latin typeface="Muli Bold"/>
              </a:rPr>
              <a:t>hồi</a:t>
            </a:r>
            <a:endParaRPr lang="en-US" sz="9999" dirty="0">
              <a:solidFill>
                <a:srgbClr val="FFFFFF"/>
              </a:solidFill>
              <a:latin typeface="Muli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823234" y="2552700"/>
            <a:ext cx="8464766" cy="7209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080936" lvl="1" indent="-540468">
              <a:lnSpc>
                <a:spcPts val="7059"/>
              </a:lnSpc>
              <a:buFont typeface="Arial"/>
              <a:buChar char="•"/>
            </a:pPr>
            <a:r>
              <a:rPr lang="en-US" sz="5006" dirty="0" err="1">
                <a:solidFill>
                  <a:srgbClr val="2C2C2C"/>
                </a:solidFill>
                <a:latin typeface="Muli"/>
              </a:rPr>
              <a:t>Phương</a:t>
            </a:r>
            <a:r>
              <a:rPr lang="en-US" sz="500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5006" dirty="0" err="1">
                <a:solidFill>
                  <a:srgbClr val="2C2C2C"/>
                </a:solidFill>
                <a:latin typeface="Muli"/>
              </a:rPr>
              <a:t>án</a:t>
            </a:r>
            <a:r>
              <a:rPr lang="en-US" sz="500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5006" dirty="0" err="1">
                <a:solidFill>
                  <a:srgbClr val="2C2C2C"/>
                </a:solidFill>
                <a:latin typeface="Muli"/>
              </a:rPr>
              <a:t>phục</a:t>
            </a:r>
            <a:r>
              <a:rPr lang="en-US" sz="500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5006" dirty="0" err="1">
                <a:solidFill>
                  <a:srgbClr val="2C2C2C"/>
                </a:solidFill>
                <a:latin typeface="Muli"/>
              </a:rPr>
              <a:t>hồi</a:t>
            </a:r>
            <a:r>
              <a:rPr lang="en-US" sz="5006" dirty="0">
                <a:solidFill>
                  <a:srgbClr val="2C2C2C"/>
                </a:solidFill>
                <a:latin typeface="Muli"/>
              </a:rPr>
              <a:t>.</a:t>
            </a:r>
          </a:p>
          <a:p>
            <a:pPr marL="1226268" lvl="1" indent="-685800">
              <a:lnSpc>
                <a:spcPts val="7059"/>
              </a:lnSpc>
              <a:buFont typeface="Arial" panose="020B0604020202020204" pitchFamily="34" charset="0"/>
              <a:buChar char="•"/>
            </a:pPr>
            <a:r>
              <a:rPr lang="en-US" sz="5006" dirty="0" err="1">
                <a:solidFill>
                  <a:srgbClr val="2C2C2C"/>
                </a:solidFill>
                <a:latin typeface="Muli"/>
              </a:rPr>
              <a:t>Nguyên</a:t>
            </a:r>
            <a:r>
              <a:rPr lang="en-US" sz="500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5006" dirty="0" err="1">
                <a:solidFill>
                  <a:srgbClr val="2C2C2C"/>
                </a:solidFill>
                <a:latin typeface="Muli"/>
              </a:rPr>
              <a:t>nhân</a:t>
            </a:r>
            <a:r>
              <a:rPr lang="en-US" sz="500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5006" dirty="0" err="1">
                <a:solidFill>
                  <a:srgbClr val="2C2C2C"/>
                </a:solidFill>
                <a:latin typeface="Muli"/>
              </a:rPr>
              <a:t>gây</a:t>
            </a:r>
            <a:r>
              <a:rPr lang="en-US" sz="500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5006" dirty="0" err="1">
                <a:solidFill>
                  <a:srgbClr val="2C2C2C"/>
                </a:solidFill>
                <a:latin typeface="Muli"/>
              </a:rPr>
              <a:t>lỗi</a:t>
            </a:r>
            <a:r>
              <a:rPr lang="en-US" sz="5006" dirty="0">
                <a:solidFill>
                  <a:srgbClr val="2C2C2C"/>
                </a:solidFill>
                <a:latin typeface="Muli"/>
              </a:rPr>
              <a:t> </a:t>
            </a:r>
          </a:p>
          <a:p>
            <a:pPr>
              <a:lnSpc>
                <a:spcPts val="7059"/>
              </a:lnSpc>
            </a:pPr>
            <a:r>
              <a:rPr lang="en-US" sz="5006" dirty="0">
                <a:solidFill>
                  <a:srgbClr val="2C2C2C"/>
                </a:solidFill>
                <a:latin typeface="Muli"/>
              </a:rPr>
              <a:t>    Database.</a:t>
            </a:r>
          </a:p>
          <a:p>
            <a:pPr marL="1080936" lvl="1" indent="-540468">
              <a:lnSpc>
                <a:spcPts val="7059"/>
              </a:lnSpc>
              <a:buFont typeface="Arial"/>
              <a:buChar char="•"/>
            </a:pPr>
            <a:r>
              <a:rPr lang="en-US" sz="5006" dirty="0" err="1">
                <a:solidFill>
                  <a:srgbClr val="2C2C2C"/>
                </a:solidFill>
                <a:latin typeface="Muli"/>
              </a:rPr>
              <a:t>Chuyển</a:t>
            </a:r>
            <a:r>
              <a:rPr lang="en-US" sz="500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5006" dirty="0" err="1">
                <a:solidFill>
                  <a:srgbClr val="2C2C2C"/>
                </a:solidFill>
                <a:latin typeface="Muli"/>
              </a:rPr>
              <a:t>đổi</a:t>
            </a:r>
            <a:r>
              <a:rPr lang="en-US" sz="5006" dirty="0">
                <a:solidFill>
                  <a:srgbClr val="2C2C2C"/>
                </a:solidFill>
                <a:latin typeface="Muli"/>
              </a:rPr>
              <a:t> sang </a:t>
            </a:r>
            <a:r>
              <a:rPr lang="en-US" sz="5006" dirty="0" err="1">
                <a:solidFill>
                  <a:srgbClr val="2C2C2C"/>
                </a:solidFill>
                <a:latin typeface="Muli"/>
              </a:rPr>
              <a:t>chế</a:t>
            </a:r>
            <a:r>
              <a:rPr lang="en-US" sz="500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5006" dirty="0" err="1">
                <a:solidFill>
                  <a:srgbClr val="2C2C2C"/>
                </a:solidFill>
                <a:latin typeface="Muli"/>
              </a:rPr>
              <a:t>độ</a:t>
            </a:r>
            <a:endParaRPr lang="en-US" sz="5006" dirty="0">
              <a:solidFill>
                <a:srgbClr val="2C2C2C"/>
              </a:solidFill>
              <a:latin typeface="Muli"/>
            </a:endParaRPr>
          </a:p>
          <a:p>
            <a:pPr>
              <a:lnSpc>
                <a:spcPts val="7059"/>
              </a:lnSpc>
            </a:pPr>
            <a:r>
              <a:rPr lang="en-US" sz="5006" dirty="0">
                <a:solidFill>
                  <a:srgbClr val="2C2C2C"/>
                </a:solidFill>
                <a:latin typeface="Muli"/>
              </a:rPr>
              <a:t>    ARCHIVELOG. </a:t>
            </a:r>
          </a:p>
          <a:p>
            <a:pPr marL="1080936" lvl="1" indent="-540468">
              <a:lnSpc>
                <a:spcPts val="7059"/>
              </a:lnSpc>
              <a:buFont typeface="Arial"/>
              <a:buChar char="•"/>
            </a:pPr>
            <a:r>
              <a:rPr lang="en-US" sz="5006" dirty="0" err="1">
                <a:solidFill>
                  <a:srgbClr val="2C2C2C"/>
                </a:solidFill>
                <a:latin typeface="Muli"/>
              </a:rPr>
              <a:t>Cách</a:t>
            </a:r>
            <a:r>
              <a:rPr lang="en-US" sz="500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5006" dirty="0" err="1">
                <a:solidFill>
                  <a:srgbClr val="2C2C2C"/>
                </a:solidFill>
                <a:latin typeface="Muli"/>
              </a:rPr>
              <a:t>khắc</a:t>
            </a:r>
            <a:r>
              <a:rPr lang="en-US" sz="500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5006" dirty="0" err="1">
                <a:solidFill>
                  <a:srgbClr val="2C2C2C"/>
                </a:solidFill>
                <a:latin typeface="Muli"/>
              </a:rPr>
              <a:t>phục</a:t>
            </a:r>
            <a:r>
              <a:rPr lang="en-US" sz="5006" dirty="0">
                <a:solidFill>
                  <a:srgbClr val="2C2C2C"/>
                </a:solidFill>
                <a:latin typeface="Muli"/>
              </a:rPr>
              <a:t>: </a:t>
            </a:r>
            <a:r>
              <a:rPr lang="en-US" sz="5006" dirty="0" err="1">
                <a:solidFill>
                  <a:srgbClr val="2C2C2C"/>
                </a:solidFill>
                <a:latin typeface="Muli"/>
              </a:rPr>
              <a:t>mất</a:t>
            </a:r>
            <a:r>
              <a:rPr lang="en-US" sz="5006" dirty="0">
                <a:solidFill>
                  <a:srgbClr val="2C2C2C"/>
                </a:solidFill>
                <a:latin typeface="Muli"/>
              </a:rPr>
              <a:t> </a:t>
            </a:r>
          </a:p>
          <a:p>
            <a:pPr>
              <a:lnSpc>
                <a:spcPts val="7059"/>
              </a:lnSpc>
            </a:pPr>
            <a:r>
              <a:rPr lang="en-US" sz="5006" dirty="0">
                <a:solidFill>
                  <a:srgbClr val="2C2C2C"/>
                </a:solidFill>
                <a:latin typeface="Muli"/>
              </a:rPr>
              <a:t>    redo log.</a:t>
            </a:r>
          </a:p>
          <a:p>
            <a:pPr>
              <a:lnSpc>
                <a:spcPts val="7059"/>
              </a:lnSpc>
            </a:pPr>
            <a:endParaRPr lang="en-US" sz="5006" dirty="0">
              <a:solidFill>
                <a:srgbClr val="2C2C2C"/>
              </a:solidFill>
              <a:latin typeface="Muli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812811" y="812811"/>
            <a:ext cx="1881093" cy="1881093"/>
            <a:chOff x="0" y="0"/>
            <a:chExt cx="2508123" cy="2508123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2508123" cy="2508123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0D2EF"/>
              </a:solidFill>
            </p:spPr>
          </p:sp>
        </p:grpSp>
        <p:sp>
          <p:nvSpPr>
            <p:cNvPr id="9" name="Freeform 9"/>
            <p:cNvSpPr/>
            <p:nvPr/>
          </p:nvSpPr>
          <p:spPr>
            <a:xfrm>
              <a:off x="688183" y="650457"/>
              <a:ext cx="1131758" cy="1207209"/>
            </a:xfrm>
            <a:custGeom>
              <a:avLst/>
              <a:gdLst/>
              <a:ahLst/>
              <a:cxnLst/>
              <a:rect l="l" t="t" r="r" b="b"/>
              <a:pathLst>
                <a:path w="1131758" h="1207209">
                  <a:moveTo>
                    <a:pt x="0" y="0"/>
                  </a:moveTo>
                  <a:lnTo>
                    <a:pt x="1131758" y="0"/>
                  </a:lnTo>
                  <a:lnTo>
                    <a:pt x="1131758" y="1207209"/>
                  </a:lnTo>
                  <a:lnTo>
                    <a:pt x="0" y="12072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80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95587" y="2378574"/>
            <a:ext cx="7336444" cy="6161994"/>
            <a:chOff x="0" y="0"/>
            <a:chExt cx="6624320" cy="55638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24320" cy="5563870"/>
            </a:xfrm>
            <a:custGeom>
              <a:avLst/>
              <a:gdLst/>
              <a:ahLst/>
              <a:cxnLst/>
              <a:rect l="l" t="t" r="r" b="b"/>
              <a:pathLst>
                <a:path w="6624320" h="5563870">
                  <a:moveTo>
                    <a:pt x="2824480" y="1765300"/>
                  </a:moveTo>
                  <a:lnTo>
                    <a:pt x="0" y="3529330"/>
                  </a:lnTo>
                  <a:cubicBezTo>
                    <a:pt x="975360" y="5088890"/>
                    <a:pt x="3030220" y="5563870"/>
                    <a:pt x="4589780" y="4589780"/>
                  </a:cubicBezTo>
                  <a:cubicBezTo>
                    <a:pt x="6149340" y="3615690"/>
                    <a:pt x="6624320" y="1559560"/>
                    <a:pt x="5650230" y="0"/>
                  </a:cubicBezTo>
                  <a:lnTo>
                    <a:pt x="2824480" y="1765300"/>
                  </a:lnTo>
                  <a:close/>
                </a:path>
              </a:pathLst>
            </a:custGeom>
            <a:blipFill>
              <a:blip r:embed="rId2"/>
              <a:stretch>
                <a:fillRect l="-12128" r="-12128"/>
              </a:stretch>
            </a:blipFill>
          </p:spPr>
        </p:sp>
      </p:grpSp>
      <p:sp>
        <p:nvSpPr>
          <p:cNvPr id="4" name="AutoShape 4"/>
          <p:cNvSpPr/>
          <p:nvPr/>
        </p:nvSpPr>
        <p:spPr>
          <a:xfrm>
            <a:off x="0" y="9258300"/>
            <a:ext cx="18281541" cy="1028700"/>
          </a:xfrm>
          <a:prstGeom prst="rect">
            <a:avLst/>
          </a:prstGeom>
          <a:solidFill>
            <a:srgbClr val="F6F4EA"/>
          </a:solidFill>
        </p:spPr>
      </p:sp>
      <p:grpSp>
        <p:nvGrpSpPr>
          <p:cNvPr id="5" name="Group 5"/>
          <p:cNvGrpSpPr/>
          <p:nvPr/>
        </p:nvGrpSpPr>
        <p:grpSpPr>
          <a:xfrm>
            <a:off x="765986" y="2255743"/>
            <a:ext cx="2907991" cy="2907991"/>
            <a:chOff x="0" y="0"/>
            <a:chExt cx="3877321" cy="387732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3877321" cy="3877321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0D2EF"/>
              </a:solidFill>
            </p:spPr>
          </p:sp>
        </p:grpSp>
        <p:sp>
          <p:nvSpPr>
            <p:cNvPr id="8" name="Freeform 8"/>
            <p:cNvSpPr/>
            <p:nvPr/>
          </p:nvSpPr>
          <p:spPr>
            <a:xfrm>
              <a:off x="1050135" y="990900"/>
              <a:ext cx="1777050" cy="1895520"/>
            </a:xfrm>
            <a:custGeom>
              <a:avLst/>
              <a:gdLst/>
              <a:ahLst/>
              <a:cxnLst/>
              <a:rect l="l" t="t" r="r" b="b"/>
              <a:pathLst>
                <a:path w="1777050" h="1895520">
                  <a:moveTo>
                    <a:pt x="0" y="0"/>
                  </a:moveTo>
                  <a:lnTo>
                    <a:pt x="1777050" y="0"/>
                  </a:lnTo>
                  <a:lnTo>
                    <a:pt x="1777050" y="1895520"/>
                  </a:lnTo>
                  <a:lnTo>
                    <a:pt x="0" y="1895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7790427" y="731843"/>
            <a:ext cx="7891864" cy="128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5000" dirty="0">
                <a:solidFill>
                  <a:srgbClr val="FFFFFF"/>
                </a:solidFill>
                <a:latin typeface="Muli Bold"/>
              </a:rPr>
              <a:t>CHƯƠNG I: GIỚI THIỆU</a:t>
            </a:r>
          </a:p>
          <a:p>
            <a:pPr marL="0" lvl="0" indent="0">
              <a:lnSpc>
                <a:spcPts val="5000"/>
              </a:lnSpc>
            </a:pPr>
            <a:endParaRPr lang="en-US" sz="5000" dirty="0">
              <a:solidFill>
                <a:srgbClr val="FFFFFF"/>
              </a:solidFill>
              <a:latin typeface="Muli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011921" y="2175712"/>
            <a:ext cx="8260283" cy="6475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79"/>
              </a:lnSpc>
            </a:pPr>
            <a:r>
              <a:rPr lang="en-US" sz="3699" dirty="0">
                <a:solidFill>
                  <a:srgbClr val="FFFFFF"/>
                </a:solidFill>
                <a:latin typeface="Muli"/>
                <a:cs typeface="Muli"/>
              </a:rPr>
              <a:t>1. </a:t>
            </a:r>
            <a:r>
              <a:rPr lang="en-US" sz="3699" dirty="0" err="1">
                <a:solidFill>
                  <a:srgbClr val="FFFFFF"/>
                </a:solidFill>
                <a:latin typeface="Muli"/>
                <a:cs typeface="Muli"/>
              </a:rPr>
              <a:t>Phát</a:t>
            </a:r>
            <a:r>
              <a:rPr lang="en-US" sz="3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3699" dirty="0" err="1">
                <a:solidFill>
                  <a:srgbClr val="FFFFFF"/>
                </a:solidFill>
                <a:latin typeface="Muli"/>
                <a:cs typeface="Muli"/>
              </a:rPr>
              <a:t>biểu</a:t>
            </a:r>
            <a:r>
              <a:rPr lang="en-US" sz="3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3699" dirty="0" err="1">
                <a:solidFill>
                  <a:srgbClr val="FFFFFF"/>
                </a:solidFill>
                <a:latin typeface="Muli"/>
                <a:cs typeface="Muli"/>
              </a:rPr>
              <a:t>bài</a:t>
            </a:r>
            <a:r>
              <a:rPr lang="en-US" sz="3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3699" dirty="0" err="1">
                <a:solidFill>
                  <a:srgbClr val="FFFFFF"/>
                </a:solidFill>
                <a:latin typeface="Muli"/>
                <a:cs typeface="Muli"/>
              </a:rPr>
              <a:t>toán</a:t>
            </a:r>
            <a:r>
              <a:rPr lang="en-US" sz="3699" dirty="0">
                <a:solidFill>
                  <a:srgbClr val="FFFFFF"/>
                </a:solidFill>
                <a:latin typeface="Muli"/>
                <a:cs typeface="Muli"/>
              </a:rPr>
              <a:t>  </a:t>
            </a:r>
          </a:p>
          <a:p>
            <a:pPr algn="just">
              <a:lnSpc>
                <a:spcPts val="3779"/>
              </a:lnSpc>
            </a:pP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 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Hệ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thống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được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thiết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kế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với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nhiệm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vụ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hỗ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trợ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các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cấp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nhân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viên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có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thể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cập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nhật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,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quản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lý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tình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hình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kinh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doanh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của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chuỗi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cửa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hàng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đồ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chơi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trên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máy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tính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một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cách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dễ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dàng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.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Hệ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thống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được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sử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dụng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bởi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nhân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viên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và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quản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lí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của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chuỗi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cửa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hàng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.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Các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tính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năng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của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hệ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thống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bao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gồm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việc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quản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lý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danh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sách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sản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phẩm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,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theo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dõi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số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lượng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hàng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tồn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kho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,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thống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kê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doanh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số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bán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hàng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,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quản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lý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thông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tin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khách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hàng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và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lương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thưởng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của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nhân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viên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.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Hơn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nữa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,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hệ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thống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cũng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có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thể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cung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cấp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các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báo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cáo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và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thông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tin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phân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tích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chi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tiết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để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hỗ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trợ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quyết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định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kinh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doanh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và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tăng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cường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hiệu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suất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làm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việc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của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cửa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lang="en-US" sz="2699" dirty="0" err="1">
                <a:solidFill>
                  <a:srgbClr val="FFFFFF"/>
                </a:solidFill>
                <a:latin typeface="Muli"/>
                <a:cs typeface="Muli"/>
              </a:rPr>
              <a:t>hàng</a:t>
            </a:r>
            <a:r>
              <a:rPr lang="en-US" sz="2699" dirty="0">
                <a:solidFill>
                  <a:srgbClr val="FFFFFF"/>
                </a:solidFill>
                <a:latin typeface="Muli"/>
                <a:cs typeface="Muli"/>
              </a:rPr>
              <a:t>. 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4335103" y="1010854"/>
            <a:ext cx="9617795" cy="8265292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7422548" y="6168229"/>
            <a:ext cx="3442903" cy="5511342"/>
            <a:chOff x="0" y="0"/>
            <a:chExt cx="906773" cy="145154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06773" cy="1451547"/>
            </a:xfrm>
            <a:custGeom>
              <a:avLst/>
              <a:gdLst/>
              <a:ahLst/>
              <a:cxnLst/>
              <a:rect l="l" t="t" r="r" b="b"/>
              <a:pathLst>
                <a:path w="906773" h="1451547">
                  <a:moveTo>
                    <a:pt x="0" y="0"/>
                  </a:moveTo>
                  <a:lnTo>
                    <a:pt x="906773" y="0"/>
                  </a:lnTo>
                  <a:lnTo>
                    <a:pt x="906773" y="1451547"/>
                  </a:lnTo>
                  <a:lnTo>
                    <a:pt x="0" y="145154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06773" cy="1489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5400000">
            <a:off x="7434859" y="-1392571"/>
            <a:ext cx="3442903" cy="5511342"/>
            <a:chOff x="0" y="0"/>
            <a:chExt cx="906773" cy="14515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06773" cy="1451547"/>
            </a:xfrm>
            <a:custGeom>
              <a:avLst/>
              <a:gdLst/>
              <a:ahLst/>
              <a:cxnLst/>
              <a:rect l="l" t="t" r="r" b="b"/>
              <a:pathLst>
                <a:path w="906773" h="1451547">
                  <a:moveTo>
                    <a:pt x="0" y="0"/>
                  </a:moveTo>
                  <a:lnTo>
                    <a:pt x="906773" y="0"/>
                  </a:lnTo>
                  <a:lnTo>
                    <a:pt x="906773" y="1451547"/>
                  </a:lnTo>
                  <a:lnTo>
                    <a:pt x="0" y="145154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06773" cy="1489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5400000">
            <a:off x="4957496" y="1496218"/>
            <a:ext cx="8373008" cy="7294564"/>
            <a:chOff x="0" y="0"/>
            <a:chExt cx="6350000" cy="553212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5532120"/>
            </a:xfrm>
            <a:custGeom>
              <a:avLst/>
              <a:gdLst/>
              <a:ahLst/>
              <a:cxnLst/>
              <a:rect l="l" t="t" r="r" b="b"/>
              <a:pathLst>
                <a:path w="6350000" h="553212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solidFill>
              <a:srgbClr val="0D7377"/>
            </a:solidFill>
          </p:spPr>
        </p:sp>
      </p:grpSp>
      <p:sp>
        <p:nvSpPr>
          <p:cNvPr id="13" name="AutoShape 13"/>
          <p:cNvSpPr/>
          <p:nvPr/>
        </p:nvSpPr>
        <p:spPr>
          <a:xfrm rot="-1715946">
            <a:off x="8894443" y="9327390"/>
            <a:ext cx="3317663" cy="0"/>
          </a:xfrm>
          <a:prstGeom prst="line">
            <a:avLst/>
          </a:prstGeom>
          <a:ln w="85725" cap="flat">
            <a:solidFill>
              <a:srgbClr val="0D737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rot="9084053">
            <a:off x="6088205" y="873885"/>
            <a:ext cx="3317663" cy="0"/>
          </a:xfrm>
          <a:prstGeom prst="line">
            <a:avLst/>
          </a:prstGeom>
          <a:ln w="85725" cap="flat">
            <a:solidFill>
              <a:srgbClr val="0D737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rot="-8950593">
            <a:off x="6057734" y="9272285"/>
            <a:ext cx="3317663" cy="0"/>
          </a:xfrm>
          <a:prstGeom prst="line">
            <a:avLst/>
          </a:prstGeom>
          <a:ln w="85725" cap="flat">
            <a:solidFill>
              <a:srgbClr val="0D737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rot="1849406">
            <a:off x="8924914" y="928990"/>
            <a:ext cx="3317663" cy="0"/>
          </a:xfrm>
          <a:prstGeom prst="line">
            <a:avLst/>
          </a:prstGeom>
          <a:ln w="85725" cap="flat">
            <a:solidFill>
              <a:srgbClr val="0D737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5491427" y="4192792"/>
            <a:ext cx="7210817" cy="218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32"/>
              </a:lnSpc>
            </a:pPr>
            <a:r>
              <a:rPr lang="en-US" sz="9032">
                <a:solidFill>
                  <a:srgbClr val="606060"/>
                </a:solidFill>
                <a:latin typeface="League Spartan"/>
              </a:rPr>
              <a:t>THANK FOR</a:t>
            </a:r>
          </a:p>
          <a:p>
            <a:pPr algn="ctr">
              <a:lnSpc>
                <a:spcPts val="7859"/>
              </a:lnSpc>
            </a:pPr>
            <a:r>
              <a:rPr lang="en-US" sz="7859">
                <a:solidFill>
                  <a:srgbClr val="606060"/>
                </a:solidFill>
                <a:latin typeface="League Spartan"/>
              </a:rPr>
              <a:t>WATCHING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-1805930" y="9447772"/>
            <a:ext cx="4393457" cy="839228"/>
            <a:chOff x="0" y="0"/>
            <a:chExt cx="1157124" cy="22103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57125" cy="221031"/>
            </a:xfrm>
            <a:custGeom>
              <a:avLst/>
              <a:gdLst/>
              <a:ahLst/>
              <a:cxnLst/>
              <a:rect l="l" t="t" r="r" b="b"/>
              <a:pathLst>
                <a:path w="1157125" h="221031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01600" y="-38100"/>
              <a:ext cx="953924" cy="259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711247" y="9258300"/>
            <a:ext cx="2664422" cy="1218172"/>
            <a:chOff x="0" y="0"/>
            <a:chExt cx="483446" cy="22103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l="l" t="t" r="r" b="b"/>
              <a:pathLst>
                <a:path w="483446" h="221031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321657" y="9258300"/>
            <a:ext cx="2664422" cy="1218172"/>
            <a:chOff x="0" y="0"/>
            <a:chExt cx="483446" cy="22103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l="l" t="t" r="r" b="b"/>
              <a:pathLst>
                <a:path w="483446" h="221031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311849" y="0"/>
            <a:ext cx="4393457" cy="839228"/>
            <a:chOff x="0" y="0"/>
            <a:chExt cx="1157124" cy="22103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157125" cy="221031"/>
            </a:xfrm>
            <a:custGeom>
              <a:avLst/>
              <a:gdLst/>
              <a:ahLst/>
              <a:cxnLst/>
              <a:rect l="l" t="t" r="r" b="b"/>
              <a:pathLst>
                <a:path w="1157125" h="221031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01600" y="-38100"/>
              <a:ext cx="953924" cy="259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5829027" y="-189472"/>
            <a:ext cx="2664422" cy="1218172"/>
            <a:chOff x="0" y="0"/>
            <a:chExt cx="483446" cy="22103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l="l" t="t" r="r" b="b"/>
              <a:pathLst>
                <a:path w="483446" h="221031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7439436" y="-189472"/>
            <a:ext cx="2664422" cy="1218172"/>
            <a:chOff x="0" y="0"/>
            <a:chExt cx="483446" cy="221031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l="l" t="t" r="r" b="b"/>
              <a:pathLst>
                <a:path w="483446" h="221031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0" y="0"/>
            <a:ext cx="8001000" cy="10287000"/>
          </a:xfrm>
          <a:prstGeom prst="rect">
            <a:avLst/>
          </a:prstGeom>
          <a:solidFill>
            <a:srgbClr val="E0D2EF"/>
          </a:solidFill>
        </p:spPr>
      </p:sp>
      <p:sp>
        <p:nvSpPr>
          <p:cNvPr id="4" name="TextBox 4"/>
          <p:cNvSpPr txBox="1"/>
          <p:nvPr/>
        </p:nvSpPr>
        <p:spPr>
          <a:xfrm>
            <a:off x="2201695" y="4096101"/>
            <a:ext cx="7675828" cy="3279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099"/>
              </a:lnSpc>
            </a:pPr>
            <a:r>
              <a:rPr lang="en-US" sz="9999">
                <a:solidFill>
                  <a:srgbClr val="FFFFFF"/>
                </a:solidFill>
                <a:latin typeface="Muli Bold"/>
              </a:rPr>
              <a:t>2.Lý do chọn đề tài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549555" y="265096"/>
            <a:ext cx="6709745" cy="9961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0887" lvl="1" indent="-295443" algn="just">
              <a:lnSpc>
                <a:spcPts val="3858"/>
              </a:lnSpc>
              <a:buFont typeface="Arial"/>
              <a:buChar char="•"/>
            </a:pPr>
            <a:r>
              <a:rPr lang="en-US" sz="2736" dirty="0" err="1">
                <a:solidFill>
                  <a:srgbClr val="2C2C2C"/>
                </a:solidFill>
                <a:latin typeface="Muli"/>
              </a:rPr>
              <a:t>Việc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lựa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chọn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đề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tài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quản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lý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chuỗi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cửa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hàng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đồ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chơi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là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một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quyết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định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kết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hợp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giữa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tiềm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năng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thực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tế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và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nghiên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cứu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sâu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rộng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.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Ngành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đồ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chơi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ngày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nay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đang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trở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thành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một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phần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không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thể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tách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rời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trong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cuộc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sống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hàng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ngày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với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sức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hấp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dẫn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đặc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biệt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đối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với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cả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trẻ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em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và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người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lớn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.</a:t>
            </a:r>
          </a:p>
          <a:p>
            <a:pPr marL="590887" lvl="1" indent="-295443" algn="just">
              <a:lnSpc>
                <a:spcPts val="3858"/>
              </a:lnSpc>
              <a:buFont typeface="Arial"/>
              <a:buChar char="•"/>
            </a:pPr>
            <a:r>
              <a:rPr lang="en-US" sz="2736" dirty="0" err="1">
                <a:solidFill>
                  <a:srgbClr val="2C2C2C"/>
                </a:solidFill>
                <a:latin typeface="Muli"/>
              </a:rPr>
              <a:t>Việc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áp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dụng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kiến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thức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từ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môn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hệ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quản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trị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cơ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sở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dữ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liệu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vào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một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ngữ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cảnh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thực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tế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như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quản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lý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chuỗi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cửa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hàng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đồ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chơi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sẽ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mang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lại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nhiều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cơ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hội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học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tập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và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phát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triển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kỹ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năng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quan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trọng</a:t>
            </a:r>
            <a:endParaRPr lang="en-US" sz="2736" dirty="0">
              <a:solidFill>
                <a:srgbClr val="2C2C2C"/>
              </a:solidFill>
              <a:latin typeface="Muli"/>
            </a:endParaRPr>
          </a:p>
          <a:p>
            <a:pPr marL="590887" lvl="1" indent="-295443" algn="just">
              <a:lnSpc>
                <a:spcPts val="3858"/>
              </a:lnSpc>
              <a:buFont typeface="Arial"/>
              <a:buChar char="•"/>
            </a:pPr>
            <a:r>
              <a:rPr lang="en-US" sz="2736" dirty="0" err="1">
                <a:solidFill>
                  <a:srgbClr val="2C2C2C"/>
                </a:solidFill>
                <a:latin typeface="Muli"/>
              </a:rPr>
              <a:t>Việc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nghiên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cứu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và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phát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triển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một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hệ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thống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quản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lý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cơ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sở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dữ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liệu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cho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chuỗi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cửa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hàng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đồ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chơi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cũng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mở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ra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cơ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hội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cho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sự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đóng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góp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vào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sự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phát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triển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của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ngành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công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nghiệp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đầy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tiềm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năng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 </a:t>
            </a:r>
            <a:r>
              <a:rPr lang="en-US" sz="2736" dirty="0" err="1">
                <a:solidFill>
                  <a:srgbClr val="2C2C2C"/>
                </a:solidFill>
                <a:latin typeface="Muli"/>
              </a:rPr>
              <a:t>này</a:t>
            </a:r>
            <a:r>
              <a:rPr lang="en-US" sz="2736" dirty="0">
                <a:solidFill>
                  <a:srgbClr val="2C2C2C"/>
                </a:solidFill>
                <a:latin typeface="Muli"/>
              </a:rPr>
              <a:t>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812811" y="812811"/>
            <a:ext cx="1881093" cy="1881093"/>
            <a:chOff x="0" y="0"/>
            <a:chExt cx="2508123" cy="2508123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2508123" cy="2508123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0D2EF"/>
              </a:solidFill>
            </p:spPr>
          </p:sp>
        </p:grpSp>
        <p:sp>
          <p:nvSpPr>
            <p:cNvPr id="9" name="Freeform 9"/>
            <p:cNvSpPr/>
            <p:nvPr/>
          </p:nvSpPr>
          <p:spPr>
            <a:xfrm>
              <a:off x="688183" y="650457"/>
              <a:ext cx="1131758" cy="1207209"/>
            </a:xfrm>
            <a:custGeom>
              <a:avLst/>
              <a:gdLst/>
              <a:ahLst/>
              <a:cxnLst/>
              <a:rect l="l" t="t" r="r" b="b"/>
              <a:pathLst>
                <a:path w="1131758" h="1207209">
                  <a:moveTo>
                    <a:pt x="0" y="0"/>
                  </a:moveTo>
                  <a:lnTo>
                    <a:pt x="1131758" y="0"/>
                  </a:lnTo>
                  <a:lnTo>
                    <a:pt x="1131758" y="1207209"/>
                  </a:lnTo>
                  <a:lnTo>
                    <a:pt x="0" y="12072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80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7270" y="1028700"/>
            <a:ext cx="8595140" cy="8500404"/>
          </a:xfrm>
          <a:custGeom>
            <a:avLst/>
            <a:gdLst/>
            <a:ahLst/>
            <a:cxnLst/>
            <a:rect l="l" t="t" r="r" b="b"/>
            <a:pathLst>
              <a:path w="8595140" h="8500404">
                <a:moveTo>
                  <a:pt x="0" y="0"/>
                </a:moveTo>
                <a:lnTo>
                  <a:pt x="8595140" y="0"/>
                </a:lnTo>
                <a:lnTo>
                  <a:pt x="8595140" y="8500404"/>
                </a:lnTo>
                <a:lnTo>
                  <a:pt x="0" y="8500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5844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51808" y="2597736"/>
            <a:ext cx="6446064" cy="7293087"/>
            <a:chOff x="0" y="0"/>
            <a:chExt cx="8594752" cy="9724116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8594752" cy="796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4"/>
                </a:lnSpc>
              </a:pPr>
              <a:r>
                <a:rPr lang="en-US" sz="3920">
                  <a:solidFill>
                    <a:srgbClr val="2C2C2C"/>
                  </a:solidFill>
                  <a:latin typeface="Muli Bold"/>
                </a:rPr>
                <a:t>3.Phương pháp nghiên cứu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176592"/>
              <a:ext cx="8594752" cy="8547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 algn="just">
                <a:lnSpc>
                  <a:spcPts val="3919"/>
                </a:lnSpc>
                <a:buFont typeface="Arial"/>
                <a:buChar char="•"/>
              </a:pP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Tìm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 </a:t>
              </a: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hiểu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 </a:t>
              </a: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một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 </a:t>
              </a: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số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 </a:t>
              </a: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hệ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 </a:t>
              </a: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thống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 </a:t>
              </a: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quản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 </a:t>
              </a: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lý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 </a:t>
              </a: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bán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 </a:t>
              </a: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hàng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 </a:t>
              </a: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sẵn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 </a:t>
              </a: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có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 </a:t>
              </a: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trên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 </a:t>
              </a: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thị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 </a:t>
              </a: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trường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. </a:t>
              </a:r>
            </a:p>
            <a:p>
              <a:pPr marL="604519" lvl="1" indent="-302260" algn="just">
                <a:lnSpc>
                  <a:spcPts val="3919"/>
                </a:lnSpc>
                <a:buFont typeface="Arial"/>
                <a:buChar char="•"/>
              </a:pP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Khảo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 </a:t>
              </a: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sát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, </a:t>
              </a: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thu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 </a:t>
              </a: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thập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 </a:t>
              </a: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các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 </a:t>
              </a: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dữ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 </a:t>
              </a: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liệu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, </a:t>
              </a: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thông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 tin </a:t>
              </a: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từ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 </a:t>
              </a: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nhiều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 </a:t>
              </a: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nguồn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 </a:t>
              </a: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tài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 </a:t>
              </a: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liệu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 </a:t>
              </a: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liên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 </a:t>
              </a: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quan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  </a:t>
              </a:r>
            </a:p>
            <a:p>
              <a:pPr marL="604519" lvl="1" indent="-302260" algn="just">
                <a:lnSpc>
                  <a:spcPts val="3919"/>
                </a:lnSpc>
                <a:buFont typeface="Arial"/>
                <a:buChar char="•"/>
              </a:pP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Tiếp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 </a:t>
              </a: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cận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 </a:t>
              </a: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cửa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 </a:t>
              </a: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hàng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 </a:t>
              </a: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bán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 </a:t>
              </a: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đồ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 </a:t>
              </a: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chơi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 </a:t>
              </a: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để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 </a:t>
              </a: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học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 </a:t>
              </a: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hỏi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 </a:t>
              </a: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thêm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 </a:t>
              </a: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các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 </a:t>
              </a: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phương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 </a:t>
              </a: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pháp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 </a:t>
              </a: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quản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 </a:t>
              </a: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lý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 </a:t>
              </a: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hệ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 </a:t>
              </a: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thống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 </a:t>
              </a:r>
            </a:p>
            <a:p>
              <a:pPr marL="604519" lvl="1" indent="-302260" algn="just">
                <a:lnSpc>
                  <a:spcPts val="3919"/>
                </a:lnSpc>
                <a:buFont typeface="Arial"/>
                <a:buChar char="•"/>
              </a:pP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Đào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 </a:t>
              </a: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sâu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, </a:t>
              </a: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ứng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 </a:t>
              </a: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dụng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 </a:t>
              </a: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các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 </a:t>
              </a: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kiến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 </a:t>
              </a: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thức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 </a:t>
              </a: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về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 </a:t>
              </a: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phân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 </a:t>
              </a: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tích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, </a:t>
              </a: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thiết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 </a:t>
              </a: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kế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 </a:t>
              </a: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hệ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 </a:t>
              </a: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thống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 </a:t>
              </a: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để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 </a:t>
              </a: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tiến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 </a:t>
              </a: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hành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 </a:t>
              </a: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thực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 </a:t>
              </a: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hiện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 </a:t>
              </a: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đề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 </a:t>
              </a:r>
              <a:r>
                <a:rPr lang="en-US" sz="2799" dirty="0" err="1">
                  <a:solidFill>
                    <a:srgbClr val="2C2C2C"/>
                  </a:solidFill>
                  <a:latin typeface="Muli"/>
                </a:rPr>
                <a:t>tài</a:t>
              </a: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. </a:t>
              </a:r>
            </a:p>
            <a:p>
              <a:pPr>
                <a:lnSpc>
                  <a:spcPts val="3919"/>
                </a:lnSpc>
              </a:pPr>
              <a:r>
                <a:rPr lang="en-US" sz="2799" dirty="0">
                  <a:solidFill>
                    <a:srgbClr val="2C2C2C"/>
                  </a:solidFill>
                  <a:latin typeface="Muli"/>
                </a:rPr>
                <a:t> </a:t>
              </a:r>
            </a:p>
            <a:p>
              <a:pPr>
                <a:lnSpc>
                  <a:spcPts val="3919"/>
                </a:lnSpc>
              </a:pPr>
              <a:endParaRPr lang="en-US" sz="2799" dirty="0">
                <a:solidFill>
                  <a:srgbClr val="2C2C2C"/>
                </a:solidFill>
                <a:latin typeface="Muli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9365494" y="1028700"/>
            <a:ext cx="8595140" cy="8500404"/>
          </a:xfrm>
          <a:custGeom>
            <a:avLst/>
            <a:gdLst/>
            <a:ahLst/>
            <a:cxnLst/>
            <a:rect l="l" t="t" r="r" b="b"/>
            <a:pathLst>
              <a:path w="8595140" h="8500404">
                <a:moveTo>
                  <a:pt x="0" y="0"/>
                </a:moveTo>
                <a:lnTo>
                  <a:pt x="8595140" y="0"/>
                </a:lnTo>
                <a:lnTo>
                  <a:pt x="8595140" y="8500404"/>
                </a:lnTo>
                <a:lnTo>
                  <a:pt x="0" y="8500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58441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813236" y="2597736"/>
            <a:ext cx="6446064" cy="6148563"/>
            <a:chOff x="0" y="0"/>
            <a:chExt cx="8594752" cy="8198084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"/>
              <a:ext cx="8594752" cy="796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4"/>
                </a:lnSpc>
              </a:pPr>
              <a:r>
                <a:rPr lang="en-US" sz="3920">
                  <a:solidFill>
                    <a:srgbClr val="2C2C2C"/>
                  </a:solidFill>
                  <a:latin typeface="Muli Semi-Bold"/>
                </a:rPr>
                <a:t>4.Mô tả nghiệp vụ 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033717"/>
              <a:ext cx="8594752" cy="7164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>
                <a:lnSpc>
                  <a:spcPts val="5431"/>
                </a:lnSpc>
                <a:buFont typeface="Arial"/>
                <a:buChar char="•"/>
              </a:pPr>
              <a:r>
                <a:rPr lang="en-US" sz="2799">
                  <a:solidFill>
                    <a:srgbClr val="2C2C2C"/>
                  </a:solidFill>
                  <a:latin typeface="Muli"/>
                </a:rPr>
                <a:t>Quản lý bán hàng</a:t>
              </a:r>
            </a:p>
            <a:p>
              <a:pPr marL="604519" lvl="1" indent="-302260">
                <a:lnSpc>
                  <a:spcPts val="5431"/>
                </a:lnSpc>
                <a:buFont typeface="Arial"/>
                <a:buChar char="•"/>
              </a:pPr>
              <a:r>
                <a:rPr lang="en-US" sz="2799">
                  <a:solidFill>
                    <a:srgbClr val="2C2C2C"/>
                  </a:solidFill>
                  <a:latin typeface="Muli"/>
                </a:rPr>
                <a:t>Quản lý nhân viên</a:t>
              </a:r>
            </a:p>
            <a:p>
              <a:pPr marL="604519" lvl="1" indent="-302260">
                <a:lnSpc>
                  <a:spcPts val="5431"/>
                </a:lnSpc>
                <a:buFont typeface="Arial"/>
                <a:buChar char="•"/>
              </a:pPr>
              <a:r>
                <a:rPr lang="en-US" sz="2799">
                  <a:solidFill>
                    <a:srgbClr val="2C2C2C"/>
                  </a:solidFill>
                  <a:latin typeface="Muli"/>
                </a:rPr>
                <a:t>Quản lý khách hàng</a:t>
              </a:r>
            </a:p>
            <a:p>
              <a:pPr marL="604519" lvl="1" indent="-302260">
                <a:lnSpc>
                  <a:spcPts val="5431"/>
                </a:lnSpc>
                <a:buFont typeface="Arial"/>
                <a:buChar char="•"/>
              </a:pPr>
              <a:r>
                <a:rPr lang="en-US" sz="2799">
                  <a:solidFill>
                    <a:srgbClr val="2C2C2C"/>
                  </a:solidFill>
                  <a:latin typeface="Muli"/>
                </a:rPr>
                <a:t>Quản lý nhập bán hàng</a:t>
              </a:r>
            </a:p>
            <a:p>
              <a:pPr marL="604519" lvl="1" indent="-302260">
                <a:lnSpc>
                  <a:spcPts val="5431"/>
                </a:lnSpc>
                <a:buFont typeface="Arial"/>
                <a:buChar char="•"/>
              </a:pPr>
              <a:r>
                <a:rPr lang="en-US" sz="2799">
                  <a:solidFill>
                    <a:srgbClr val="2C2C2C"/>
                  </a:solidFill>
                  <a:latin typeface="Muli"/>
                </a:rPr>
                <a:t>Quản lý sản phẩm</a:t>
              </a:r>
            </a:p>
            <a:p>
              <a:pPr marL="604519" lvl="1" indent="-302260">
                <a:lnSpc>
                  <a:spcPts val="5431"/>
                </a:lnSpc>
                <a:buFont typeface="Arial"/>
                <a:buChar char="•"/>
              </a:pPr>
              <a:r>
                <a:rPr lang="en-US" sz="2799">
                  <a:solidFill>
                    <a:srgbClr val="2C2C2C"/>
                  </a:solidFill>
                  <a:latin typeface="Muli"/>
                </a:rPr>
                <a:t>Quản lý các cửa hàng</a:t>
              </a:r>
            </a:p>
            <a:p>
              <a:pPr marL="604519" lvl="1" indent="-302260">
                <a:lnSpc>
                  <a:spcPts val="5431"/>
                </a:lnSpc>
                <a:buFont typeface="Arial"/>
                <a:buChar char="•"/>
              </a:pPr>
              <a:r>
                <a:rPr lang="en-US" sz="2799">
                  <a:solidFill>
                    <a:srgbClr val="2C2C2C"/>
                  </a:solidFill>
                  <a:latin typeface="Muli"/>
                </a:rPr>
                <a:t>Quản lý chương trình khuyến mại</a:t>
              </a:r>
            </a:p>
            <a:p>
              <a:pPr marL="604519" lvl="1" indent="-302260">
                <a:lnSpc>
                  <a:spcPts val="5431"/>
                </a:lnSpc>
                <a:buFont typeface="Arial"/>
                <a:buChar char="•"/>
              </a:pPr>
              <a:r>
                <a:rPr lang="en-US" sz="2799">
                  <a:solidFill>
                    <a:srgbClr val="2C2C2C"/>
                  </a:solidFill>
                  <a:latin typeface="Muli"/>
                </a:rPr>
                <a:t>Quản lý báo cáo tài chính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8147" y="4036975"/>
            <a:ext cx="5617415" cy="2390721"/>
            <a:chOff x="0" y="0"/>
            <a:chExt cx="3071153" cy="13070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72423" cy="1307055"/>
            </a:xfrm>
            <a:custGeom>
              <a:avLst/>
              <a:gdLst/>
              <a:ahLst/>
              <a:cxnLst/>
              <a:rect l="l" t="t" r="r" b="b"/>
              <a:pathLst>
                <a:path w="3072423" h="1307055">
                  <a:moveTo>
                    <a:pt x="2518702" y="1307055"/>
                  </a:moveTo>
                  <a:lnTo>
                    <a:pt x="553720" y="1307055"/>
                  </a:lnTo>
                  <a:cubicBezTo>
                    <a:pt x="247650" y="1307055"/>
                    <a:pt x="0" y="1014459"/>
                    <a:pt x="0" y="654296"/>
                  </a:cubicBezTo>
                  <a:cubicBezTo>
                    <a:pt x="0" y="292632"/>
                    <a:pt x="247650" y="0"/>
                    <a:pt x="553720" y="0"/>
                  </a:cubicBezTo>
                  <a:lnTo>
                    <a:pt x="2518702" y="0"/>
                  </a:lnTo>
                  <a:cubicBezTo>
                    <a:pt x="2824773" y="0"/>
                    <a:pt x="3072423" y="292632"/>
                    <a:pt x="3072423" y="654296"/>
                  </a:cubicBezTo>
                  <a:cubicBezTo>
                    <a:pt x="3071152" y="1014459"/>
                    <a:pt x="2823502" y="1307055"/>
                    <a:pt x="2518702" y="1307055"/>
                  </a:cubicBezTo>
                  <a:close/>
                </a:path>
              </a:pathLst>
            </a:custGeom>
            <a:solidFill>
              <a:srgbClr val="278067"/>
            </a:solidFill>
          </p:spPr>
        </p:sp>
      </p:grpSp>
      <p:sp>
        <p:nvSpPr>
          <p:cNvPr id="4" name="AutoShape 4"/>
          <p:cNvSpPr/>
          <p:nvPr/>
        </p:nvSpPr>
        <p:spPr>
          <a:xfrm rot="5400000">
            <a:off x="7380476" y="4394361"/>
            <a:ext cx="45110" cy="1454938"/>
          </a:xfrm>
          <a:prstGeom prst="rect">
            <a:avLst/>
          </a:prstGeom>
          <a:solidFill>
            <a:srgbClr val="278067"/>
          </a:solidFill>
        </p:spPr>
      </p:sp>
      <p:sp>
        <p:nvSpPr>
          <p:cNvPr id="5" name="AutoShape 5"/>
          <p:cNvSpPr/>
          <p:nvPr/>
        </p:nvSpPr>
        <p:spPr>
          <a:xfrm>
            <a:off x="8103260" y="2340810"/>
            <a:ext cx="56041" cy="5653296"/>
          </a:xfrm>
          <a:prstGeom prst="rect">
            <a:avLst/>
          </a:prstGeom>
          <a:solidFill>
            <a:srgbClr val="278067"/>
          </a:solidFill>
        </p:spPr>
      </p:sp>
      <p:sp>
        <p:nvSpPr>
          <p:cNvPr id="6" name="AutoShape 6"/>
          <p:cNvSpPr/>
          <p:nvPr/>
        </p:nvSpPr>
        <p:spPr>
          <a:xfrm rot="5400000">
            <a:off x="8546845" y="1859729"/>
            <a:ext cx="62742" cy="954326"/>
          </a:xfrm>
          <a:prstGeom prst="rect">
            <a:avLst/>
          </a:prstGeom>
          <a:solidFill>
            <a:srgbClr val="278067"/>
          </a:solidFill>
        </p:spPr>
      </p:sp>
      <p:sp>
        <p:nvSpPr>
          <p:cNvPr id="7" name="AutoShape 7"/>
          <p:cNvSpPr/>
          <p:nvPr/>
        </p:nvSpPr>
        <p:spPr>
          <a:xfrm rot="5400000">
            <a:off x="9428856" y="3776527"/>
            <a:ext cx="41377" cy="2692569"/>
          </a:xfrm>
          <a:prstGeom prst="rect">
            <a:avLst/>
          </a:prstGeom>
          <a:solidFill>
            <a:srgbClr val="278067"/>
          </a:solidFill>
        </p:spPr>
      </p:sp>
      <p:sp>
        <p:nvSpPr>
          <p:cNvPr id="8" name="AutoShape 8"/>
          <p:cNvSpPr/>
          <p:nvPr/>
        </p:nvSpPr>
        <p:spPr>
          <a:xfrm rot="5400000">
            <a:off x="9989218" y="6085232"/>
            <a:ext cx="40975" cy="3817304"/>
          </a:xfrm>
          <a:prstGeom prst="rect">
            <a:avLst/>
          </a:prstGeom>
          <a:solidFill>
            <a:srgbClr val="278067"/>
          </a:solidFill>
        </p:spPr>
      </p:sp>
      <p:grpSp>
        <p:nvGrpSpPr>
          <p:cNvPr id="9" name="Group 9"/>
          <p:cNvGrpSpPr/>
          <p:nvPr/>
        </p:nvGrpSpPr>
        <p:grpSpPr>
          <a:xfrm>
            <a:off x="9055379" y="1753700"/>
            <a:ext cx="5185719" cy="1166383"/>
            <a:chOff x="0" y="0"/>
            <a:chExt cx="6914292" cy="1555177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6914292" cy="1555177"/>
              <a:chOff x="0" y="0"/>
              <a:chExt cx="8654720" cy="194663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655990" cy="1946638"/>
              </a:xfrm>
              <a:custGeom>
                <a:avLst/>
                <a:gdLst/>
                <a:ahLst/>
                <a:cxnLst/>
                <a:rect l="l" t="t" r="r" b="b"/>
                <a:pathLst>
                  <a:path w="8655990" h="1946638">
                    <a:moveTo>
                      <a:pt x="8102271" y="1946638"/>
                    </a:moveTo>
                    <a:lnTo>
                      <a:pt x="553720" y="1946638"/>
                    </a:lnTo>
                    <a:cubicBezTo>
                      <a:pt x="247650" y="1946638"/>
                      <a:pt x="0" y="1510943"/>
                      <a:pt x="0" y="974514"/>
                    </a:cubicBezTo>
                    <a:cubicBezTo>
                      <a:pt x="0" y="435849"/>
                      <a:pt x="247650" y="0"/>
                      <a:pt x="553720" y="0"/>
                    </a:cubicBezTo>
                    <a:lnTo>
                      <a:pt x="8102271" y="0"/>
                    </a:lnTo>
                    <a:cubicBezTo>
                      <a:pt x="8408340" y="0"/>
                      <a:pt x="8655990" y="435849"/>
                      <a:pt x="8655990" y="974514"/>
                    </a:cubicBezTo>
                    <a:cubicBezTo>
                      <a:pt x="8654721" y="1510943"/>
                      <a:pt x="8407071" y="1946638"/>
                      <a:pt x="8102271" y="1946638"/>
                    </a:cubicBezTo>
                    <a:close/>
                  </a:path>
                </a:pathLst>
              </a:custGeom>
              <a:solidFill>
                <a:srgbClr val="278067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828929" y="197497"/>
              <a:ext cx="5256434" cy="1122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89"/>
                </a:lnSpc>
              </a:pPr>
              <a:r>
                <a:rPr lang="en-US" sz="2492" spc="99" dirty="0">
                  <a:solidFill>
                    <a:srgbClr val="FFFFFF"/>
                  </a:solidFill>
                  <a:latin typeface="Muli Bold"/>
                </a:rPr>
                <a:t>1.Thiết </a:t>
              </a:r>
              <a:r>
                <a:rPr lang="en-US" sz="2492" spc="99" dirty="0" err="1">
                  <a:solidFill>
                    <a:srgbClr val="FFFFFF"/>
                  </a:solidFill>
                  <a:latin typeface="Muli Bold"/>
                </a:rPr>
                <a:t>kế</a:t>
              </a:r>
              <a:r>
                <a:rPr lang="en-US" sz="2492" spc="99" dirty="0">
                  <a:solidFill>
                    <a:srgbClr val="FFFFFF"/>
                  </a:solidFill>
                  <a:latin typeface="Muli Bold"/>
                </a:rPr>
                <a:t> CSDL </a:t>
              </a:r>
              <a:r>
                <a:rPr lang="en-US" sz="2492" spc="99" dirty="0" err="1">
                  <a:solidFill>
                    <a:srgbClr val="FFFFFF"/>
                  </a:solidFill>
                  <a:latin typeface="Muli Bold"/>
                </a:rPr>
                <a:t>mức</a:t>
              </a:r>
              <a:r>
                <a:rPr lang="en-US" sz="2492" spc="99" dirty="0">
                  <a:solidFill>
                    <a:srgbClr val="FFFFFF"/>
                  </a:solidFill>
                  <a:latin typeface="Muli Bold"/>
                </a:rPr>
                <a:t> </a:t>
              </a:r>
              <a:r>
                <a:rPr lang="en-US" sz="2492" spc="99" dirty="0" err="1">
                  <a:solidFill>
                    <a:srgbClr val="FFFFFF"/>
                  </a:solidFill>
                  <a:latin typeface="Muli Bold"/>
                </a:rPr>
                <a:t>khái</a:t>
              </a:r>
              <a:r>
                <a:rPr lang="en-US" sz="2492" spc="99" dirty="0">
                  <a:solidFill>
                    <a:srgbClr val="FFFFFF"/>
                  </a:solidFill>
                  <a:latin typeface="Muli Bold"/>
                </a:rPr>
                <a:t> </a:t>
              </a:r>
              <a:r>
                <a:rPr lang="en-US" sz="2492" spc="99" dirty="0" err="1">
                  <a:solidFill>
                    <a:srgbClr val="FFFFFF"/>
                  </a:solidFill>
                  <a:latin typeface="Muli Bold"/>
                </a:rPr>
                <a:t>niệm</a:t>
              </a:r>
              <a:endParaRPr lang="en-US" sz="2492" spc="99" dirty="0">
                <a:solidFill>
                  <a:srgbClr val="FFFFFF"/>
                </a:solidFill>
                <a:latin typeface="Muli Bold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413690" y="4539620"/>
            <a:ext cx="5087278" cy="1166383"/>
            <a:chOff x="0" y="0"/>
            <a:chExt cx="6783037" cy="1555177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6783037" cy="1555177"/>
              <a:chOff x="0" y="0"/>
              <a:chExt cx="8490426" cy="1946638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491696" cy="1946638"/>
              </a:xfrm>
              <a:custGeom>
                <a:avLst/>
                <a:gdLst/>
                <a:ahLst/>
                <a:cxnLst/>
                <a:rect l="l" t="t" r="r" b="b"/>
                <a:pathLst>
                  <a:path w="8491696" h="1946638">
                    <a:moveTo>
                      <a:pt x="7937976" y="1946638"/>
                    </a:moveTo>
                    <a:lnTo>
                      <a:pt x="553720" y="1946638"/>
                    </a:lnTo>
                    <a:cubicBezTo>
                      <a:pt x="247650" y="1946638"/>
                      <a:pt x="0" y="1510943"/>
                      <a:pt x="0" y="974514"/>
                    </a:cubicBezTo>
                    <a:cubicBezTo>
                      <a:pt x="0" y="435849"/>
                      <a:pt x="247650" y="0"/>
                      <a:pt x="553720" y="0"/>
                    </a:cubicBezTo>
                    <a:lnTo>
                      <a:pt x="7937976" y="0"/>
                    </a:lnTo>
                    <a:cubicBezTo>
                      <a:pt x="8244046" y="0"/>
                      <a:pt x="8491696" y="435849"/>
                      <a:pt x="8491696" y="974514"/>
                    </a:cubicBezTo>
                    <a:cubicBezTo>
                      <a:pt x="8490426" y="1510943"/>
                      <a:pt x="8242776" y="1946638"/>
                      <a:pt x="7937976" y="1946638"/>
                    </a:cubicBezTo>
                    <a:close/>
                  </a:path>
                </a:pathLst>
              </a:custGeom>
              <a:solidFill>
                <a:srgbClr val="278067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813194" y="197497"/>
              <a:ext cx="5156650" cy="1122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89"/>
                </a:lnSpc>
              </a:pPr>
              <a:r>
                <a:rPr lang="en-US" sz="2492" spc="99" dirty="0">
                  <a:solidFill>
                    <a:srgbClr val="FFFFFF"/>
                  </a:solidFill>
                  <a:latin typeface="Muli Bold"/>
                </a:rPr>
                <a:t>2.Thiết </a:t>
              </a:r>
              <a:r>
                <a:rPr lang="en-US" sz="2492" spc="99" dirty="0" err="1">
                  <a:solidFill>
                    <a:srgbClr val="FFFFFF"/>
                  </a:solidFill>
                  <a:latin typeface="Muli Bold"/>
                </a:rPr>
                <a:t>kế</a:t>
              </a:r>
              <a:r>
                <a:rPr lang="en-US" sz="2492" spc="99" dirty="0">
                  <a:solidFill>
                    <a:srgbClr val="FFFFFF"/>
                  </a:solidFill>
                  <a:latin typeface="Muli Bold"/>
                </a:rPr>
                <a:t> CSDL </a:t>
              </a:r>
              <a:r>
                <a:rPr lang="en-US" sz="2492" spc="99" dirty="0" err="1">
                  <a:solidFill>
                    <a:srgbClr val="FFFFFF"/>
                  </a:solidFill>
                  <a:latin typeface="Muli Bold"/>
                </a:rPr>
                <a:t>mức</a:t>
              </a:r>
              <a:r>
                <a:rPr lang="en-US" sz="2492" spc="99" dirty="0">
                  <a:solidFill>
                    <a:srgbClr val="FFFFFF"/>
                  </a:solidFill>
                  <a:latin typeface="Muli Bold"/>
                </a:rPr>
                <a:t> logic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722779" y="7431180"/>
            <a:ext cx="4841174" cy="1166383"/>
            <a:chOff x="0" y="0"/>
            <a:chExt cx="6454898" cy="1555177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6454898" cy="1555177"/>
              <a:chOff x="0" y="0"/>
              <a:chExt cx="8079690" cy="1946638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080960" cy="1946638"/>
              </a:xfrm>
              <a:custGeom>
                <a:avLst/>
                <a:gdLst/>
                <a:ahLst/>
                <a:cxnLst/>
                <a:rect l="l" t="t" r="r" b="b"/>
                <a:pathLst>
                  <a:path w="8080960" h="1946638">
                    <a:moveTo>
                      <a:pt x="7527240" y="1946638"/>
                    </a:moveTo>
                    <a:lnTo>
                      <a:pt x="553720" y="1946638"/>
                    </a:lnTo>
                    <a:cubicBezTo>
                      <a:pt x="247650" y="1946638"/>
                      <a:pt x="0" y="1510943"/>
                      <a:pt x="0" y="974514"/>
                    </a:cubicBezTo>
                    <a:cubicBezTo>
                      <a:pt x="0" y="435849"/>
                      <a:pt x="247650" y="0"/>
                      <a:pt x="553720" y="0"/>
                    </a:cubicBezTo>
                    <a:lnTo>
                      <a:pt x="7527240" y="0"/>
                    </a:lnTo>
                    <a:cubicBezTo>
                      <a:pt x="7833309" y="0"/>
                      <a:pt x="8080959" y="435849"/>
                      <a:pt x="8080959" y="974514"/>
                    </a:cubicBezTo>
                    <a:cubicBezTo>
                      <a:pt x="8079690" y="1510943"/>
                      <a:pt x="7832040" y="1946638"/>
                      <a:pt x="7527240" y="1946638"/>
                    </a:cubicBezTo>
                    <a:close/>
                  </a:path>
                </a:pathLst>
              </a:custGeom>
              <a:solidFill>
                <a:srgbClr val="278067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773854" y="197497"/>
              <a:ext cx="4907190" cy="1122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89"/>
                </a:lnSpc>
              </a:pPr>
              <a:r>
                <a:rPr lang="en-US" sz="2492" spc="99">
                  <a:solidFill>
                    <a:srgbClr val="FFFFFF"/>
                  </a:solidFill>
                  <a:latin typeface="Muli Bold"/>
                </a:rPr>
                <a:t> 3.Thiết kế CSDL mức vật lý 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553333" y="4190091"/>
            <a:ext cx="4627043" cy="2008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1"/>
              </a:lnSpc>
            </a:pPr>
            <a:r>
              <a:rPr lang="en-US" sz="3808" dirty="0">
                <a:solidFill>
                  <a:srgbClr val="FFFFFF"/>
                </a:solidFill>
                <a:latin typeface="Muli Bold"/>
              </a:rPr>
              <a:t>CHƯƠNG II:</a:t>
            </a:r>
          </a:p>
          <a:p>
            <a:pPr algn="ctr">
              <a:lnSpc>
                <a:spcPts val="5331"/>
              </a:lnSpc>
            </a:pPr>
            <a:r>
              <a:rPr lang="en-US" sz="3808" dirty="0">
                <a:solidFill>
                  <a:srgbClr val="FFFFFF"/>
                </a:solidFill>
                <a:latin typeface="Muli Bold"/>
              </a:rPr>
              <a:t>THIẾT KẾ CƠ SỞ DỮ LIỆU</a:t>
            </a:r>
          </a:p>
        </p:txBody>
      </p:sp>
      <p:sp>
        <p:nvSpPr>
          <p:cNvPr id="22" name="Freeform 22"/>
          <p:cNvSpPr/>
          <p:nvPr/>
        </p:nvSpPr>
        <p:spPr>
          <a:xfrm>
            <a:off x="209499" y="68917"/>
            <a:ext cx="2391621" cy="2679005"/>
          </a:xfrm>
          <a:custGeom>
            <a:avLst/>
            <a:gdLst/>
            <a:ahLst/>
            <a:cxnLst/>
            <a:rect l="l" t="t" r="r" b="b"/>
            <a:pathLst>
              <a:path w="2391621" h="2679005">
                <a:moveTo>
                  <a:pt x="0" y="0"/>
                </a:moveTo>
                <a:lnTo>
                  <a:pt x="2391621" y="0"/>
                </a:lnTo>
                <a:lnTo>
                  <a:pt x="2391621" y="2679006"/>
                </a:lnTo>
                <a:lnTo>
                  <a:pt x="0" y="26790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907818"/>
            <a:ext cx="16287506" cy="7648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7837" lvl="1" indent="-288919" algn="just">
              <a:lnSpc>
                <a:spcPts val="4041"/>
              </a:lnSpc>
              <a:buFont typeface="Arial"/>
              <a:buChar char="•"/>
            </a:pPr>
            <a:r>
              <a:rPr lang="en-US" sz="2676" spc="262" dirty="0" err="1">
                <a:solidFill>
                  <a:srgbClr val="FF3131"/>
                </a:solidFill>
                <a:latin typeface="Muli Bold"/>
              </a:rPr>
              <a:t>Cửa</a:t>
            </a:r>
            <a:r>
              <a:rPr lang="en-US" sz="2676" spc="262" dirty="0">
                <a:solidFill>
                  <a:srgbClr val="FF3131"/>
                </a:solidFill>
                <a:latin typeface="Muli Bold"/>
              </a:rPr>
              <a:t> </a:t>
            </a:r>
            <a:r>
              <a:rPr lang="en-US" sz="2676" spc="262" dirty="0" err="1">
                <a:solidFill>
                  <a:srgbClr val="FF3131"/>
                </a:solidFill>
                <a:latin typeface="Muli Bold"/>
              </a:rPr>
              <a:t>hàng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( 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Mã</a:t>
            </a:r>
            <a:r>
              <a:rPr lang="en-US" sz="2676" u="sng" spc="262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cửa</a:t>
            </a:r>
            <a:r>
              <a:rPr lang="en-US" sz="2676" u="sng" spc="262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hàng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Tên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cửa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hàng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Số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điện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thoại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Địa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chỉ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) </a:t>
            </a:r>
          </a:p>
          <a:p>
            <a:pPr marL="577837" lvl="1" indent="-288919" algn="just">
              <a:lnSpc>
                <a:spcPts val="4041"/>
              </a:lnSpc>
              <a:buFont typeface="Arial"/>
              <a:buChar char="•"/>
            </a:pPr>
            <a:r>
              <a:rPr lang="en-US" sz="2676" spc="262" dirty="0" err="1">
                <a:solidFill>
                  <a:srgbClr val="FF3131"/>
                </a:solidFill>
                <a:latin typeface="Muli Bold"/>
              </a:rPr>
              <a:t>Nhân</a:t>
            </a:r>
            <a:r>
              <a:rPr lang="en-US" sz="2676" spc="262" dirty="0">
                <a:solidFill>
                  <a:srgbClr val="FF3131"/>
                </a:solidFill>
                <a:latin typeface="Muli Bold"/>
              </a:rPr>
              <a:t> </a:t>
            </a:r>
            <a:r>
              <a:rPr lang="en-US" sz="2676" spc="262" dirty="0" err="1">
                <a:solidFill>
                  <a:srgbClr val="FF3131"/>
                </a:solidFill>
                <a:latin typeface="Muli Bold"/>
              </a:rPr>
              <a:t>viên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(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Mã</a:t>
            </a:r>
            <a:r>
              <a:rPr lang="en-US" sz="2676" u="sng" spc="262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nhân</a:t>
            </a:r>
            <a:r>
              <a:rPr lang="en-US" sz="2676" u="sng" spc="262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viên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Tên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nhân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viên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Số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điện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thoại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Ngày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sinh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Giới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tính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lương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Địa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chỉ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Mã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cửa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hàng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) </a:t>
            </a:r>
          </a:p>
          <a:p>
            <a:pPr marL="577837" lvl="1" indent="-288919" algn="just">
              <a:lnSpc>
                <a:spcPts val="4041"/>
              </a:lnSpc>
              <a:buFont typeface="Arial"/>
              <a:buChar char="•"/>
            </a:pPr>
            <a:r>
              <a:rPr lang="en-US" sz="2676" spc="262" dirty="0" err="1">
                <a:solidFill>
                  <a:srgbClr val="FF3131"/>
                </a:solidFill>
                <a:latin typeface="Muli Bold"/>
              </a:rPr>
              <a:t>Sản</a:t>
            </a:r>
            <a:r>
              <a:rPr lang="en-US" sz="2676" spc="262" dirty="0">
                <a:solidFill>
                  <a:srgbClr val="FF3131"/>
                </a:solidFill>
                <a:latin typeface="Muli Bold"/>
              </a:rPr>
              <a:t> </a:t>
            </a:r>
            <a:r>
              <a:rPr lang="en-US" sz="2676" spc="262" dirty="0" err="1">
                <a:solidFill>
                  <a:srgbClr val="FF3131"/>
                </a:solidFill>
                <a:latin typeface="Muli Bold"/>
              </a:rPr>
              <a:t>phẩm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(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Mã</a:t>
            </a:r>
            <a:r>
              <a:rPr lang="en-US" sz="2676" u="sng" spc="262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sản</a:t>
            </a:r>
            <a:r>
              <a:rPr lang="en-US" sz="2676" u="sng" spc="262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phẩm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 Bold"/>
              </a:rPr>
              <a:t>Mã</a:t>
            </a:r>
            <a:r>
              <a:rPr lang="en-US" sz="2676" spc="262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 Bold"/>
              </a:rPr>
              <a:t>cửa</a:t>
            </a:r>
            <a:r>
              <a:rPr lang="en-US" sz="2676" spc="262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 Bold"/>
              </a:rPr>
              <a:t>hàng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 Bold"/>
              </a:rPr>
              <a:t>Mã</a:t>
            </a:r>
            <a:r>
              <a:rPr lang="en-US" sz="2676" spc="262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 Bold"/>
              </a:rPr>
              <a:t>khuyến</a:t>
            </a:r>
            <a:r>
              <a:rPr lang="en-US" sz="2676" spc="262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 Bold"/>
              </a:rPr>
              <a:t>mại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tên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sản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phẩm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Màu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sắc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Đơn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vị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tính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Đơn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giá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u="none" spc="262" dirty="0" err="1">
                <a:solidFill>
                  <a:srgbClr val="000000"/>
                </a:solidFill>
                <a:latin typeface="Muli"/>
              </a:rPr>
              <a:t>Số</a:t>
            </a:r>
            <a:r>
              <a:rPr lang="en-US" sz="2676" u="none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lượng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Giảm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giá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Thành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tiền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) </a:t>
            </a:r>
          </a:p>
          <a:p>
            <a:pPr marL="577837" lvl="1" indent="-288919" algn="just">
              <a:lnSpc>
                <a:spcPts val="4041"/>
              </a:lnSpc>
              <a:buFont typeface="Arial"/>
              <a:buChar char="•"/>
            </a:pPr>
            <a:r>
              <a:rPr lang="en-US" sz="2676" spc="262" dirty="0" err="1">
                <a:solidFill>
                  <a:srgbClr val="FF3131"/>
                </a:solidFill>
                <a:latin typeface="Muli Bold"/>
              </a:rPr>
              <a:t>Phiếu</a:t>
            </a:r>
            <a:r>
              <a:rPr lang="en-US" sz="2676" spc="262" dirty="0">
                <a:solidFill>
                  <a:srgbClr val="FF3131"/>
                </a:solidFill>
                <a:latin typeface="Muli Bold"/>
              </a:rPr>
              <a:t> </a:t>
            </a:r>
            <a:r>
              <a:rPr lang="en-US" sz="2676" spc="262" dirty="0" err="1">
                <a:solidFill>
                  <a:srgbClr val="FF3131"/>
                </a:solidFill>
                <a:latin typeface="Muli Bold"/>
              </a:rPr>
              <a:t>nhập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(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Số</a:t>
            </a:r>
            <a:r>
              <a:rPr lang="en-US" sz="2676" u="sng" spc="262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phiếu</a:t>
            </a:r>
            <a:r>
              <a:rPr lang="en-US" sz="2676" u="sng" spc="262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nhập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 Bold"/>
              </a:rPr>
              <a:t>Mã</a:t>
            </a:r>
            <a:r>
              <a:rPr lang="en-US" sz="2676" spc="262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 Bold"/>
              </a:rPr>
              <a:t>sản</a:t>
            </a:r>
            <a:r>
              <a:rPr lang="en-US" sz="2676" spc="262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 Bold"/>
              </a:rPr>
              <a:t>phẩm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 Bold"/>
              </a:rPr>
              <a:t>Mã</a:t>
            </a:r>
            <a:r>
              <a:rPr lang="en-US" sz="2676" spc="262" dirty="0">
                <a:solidFill>
                  <a:srgbClr val="000000"/>
                </a:solidFill>
                <a:latin typeface="Muli Bold"/>
              </a:rPr>
              <a:t> NCC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 Bold"/>
              </a:rPr>
              <a:t>Mã</a:t>
            </a:r>
            <a:r>
              <a:rPr lang="en-US" sz="2676" spc="262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 Bold"/>
              </a:rPr>
              <a:t>cửa</a:t>
            </a:r>
            <a:r>
              <a:rPr lang="en-US" sz="2676" spc="262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 Bold"/>
              </a:rPr>
              <a:t>hàng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 Bold"/>
              </a:rPr>
              <a:t>Mã</a:t>
            </a:r>
            <a:r>
              <a:rPr lang="en-US" sz="2676" spc="262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 Bold"/>
              </a:rPr>
              <a:t>nhân</a:t>
            </a:r>
            <a:r>
              <a:rPr lang="en-US" sz="2676" spc="262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 Bold"/>
              </a:rPr>
              <a:t>viên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Số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lượng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nhập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Đơn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giá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nhập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Ngày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nhập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Thành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tiền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Tổng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tiền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) </a:t>
            </a:r>
          </a:p>
          <a:p>
            <a:pPr marL="577837" lvl="1" indent="-288919" algn="just">
              <a:lnSpc>
                <a:spcPts val="4041"/>
              </a:lnSpc>
              <a:buFont typeface="Arial"/>
              <a:buChar char="•"/>
            </a:pPr>
            <a:r>
              <a:rPr lang="en-US" sz="2676" spc="262" dirty="0" err="1">
                <a:solidFill>
                  <a:srgbClr val="FF3131"/>
                </a:solidFill>
                <a:latin typeface="Muli Bold"/>
              </a:rPr>
              <a:t>Hóa</a:t>
            </a:r>
            <a:r>
              <a:rPr lang="en-US" sz="2676" spc="262" dirty="0">
                <a:solidFill>
                  <a:srgbClr val="FF3131"/>
                </a:solidFill>
                <a:latin typeface="Muli Bold"/>
              </a:rPr>
              <a:t> </a:t>
            </a:r>
            <a:r>
              <a:rPr lang="en-US" sz="2676" spc="262" dirty="0" err="1">
                <a:solidFill>
                  <a:srgbClr val="FF3131"/>
                </a:solidFill>
                <a:latin typeface="Muli Bold"/>
              </a:rPr>
              <a:t>đơn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(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Mã</a:t>
            </a:r>
            <a:r>
              <a:rPr lang="en-US" sz="2676" u="sng" spc="262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hóa</a:t>
            </a:r>
            <a:r>
              <a:rPr lang="en-US" sz="2676" u="sng" spc="262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đơn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 Bold"/>
              </a:rPr>
              <a:t>Mã</a:t>
            </a:r>
            <a:r>
              <a:rPr lang="en-US" sz="2676" spc="262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 Bold"/>
              </a:rPr>
              <a:t>nhân</a:t>
            </a:r>
            <a:r>
              <a:rPr lang="en-US" sz="2676" spc="262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 Bold"/>
              </a:rPr>
              <a:t>viên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 Bold"/>
              </a:rPr>
              <a:t>Mã</a:t>
            </a:r>
            <a:r>
              <a:rPr lang="en-US" sz="2676" spc="262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 Bold"/>
              </a:rPr>
              <a:t>khách</a:t>
            </a:r>
            <a:r>
              <a:rPr lang="en-US" sz="2676" spc="262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 Bold"/>
              </a:rPr>
              <a:t>hàng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 Bold"/>
              </a:rPr>
              <a:t>Mã</a:t>
            </a:r>
            <a:r>
              <a:rPr lang="en-US" sz="2676" spc="262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 Bold"/>
              </a:rPr>
              <a:t>sản</a:t>
            </a:r>
            <a:r>
              <a:rPr lang="en-US" sz="2676" spc="262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 Bold"/>
              </a:rPr>
              <a:t>phẩm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Thời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gian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thanh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toán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Hình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thức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thanh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toán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Đơn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giá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Số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lượng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Tổng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tiền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) </a:t>
            </a:r>
          </a:p>
          <a:p>
            <a:pPr marL="577837" lvl="1" indent="-288919" algn="just">
              <a:lnSpc>
                <a:spcPts val="4041"/>
              </a:lnSpc>
              <a:buFont typeface="Arial"/>
              <a:buChar char="•"/>
            </a:pPr>
            <a:r>
              <a:rPr lang="en-US" sz="2676" spc="262" dirty="0" err="1">
                <a:solidFill>
                  <a:srgbClr val="FF3131"/>
                </a:solidFill>
                <a:latin typeface="Muli Bold"/>
              </a:rPr>
              <a:t>Nhà</a:t>
            </a:r>
            <a:r>
              <a:rPr lang="en-US" sz="2676" spc="262" dirty="0">
                <a:solidFill>
                  <a:srgbClr val="FF3131"/>
                </a:solidFill>
                <a:latin typeface="Muli Bold"/>
              </a:rPr>
              <a:t> </a:t>
            </a:r>
            <a:r>
              <a:rPr lang="en-US" sz="2676" spc="262" dirty="0" err="1">
                <a:solidFill>
                  <a:srgbClr val="FF3131"/>
                </a:solidFill>
                <a:latin typeface="Muli Bold"/>
              </a:rPr>
              <a:t>cung</a:t>
            </a:r>
            <a:r>
              <a:rPr lang="en-US" sz="2676" spc="262" dirty="0">
                <a:solidFill>
                  <a:srgbClr val="FF3131"/>
                </a:solidFill>
                <a:latin typeface="Muli Bold"/>
              </a:rPr>
              <a:t> </a:t>
            </a:r>
            <a:r>
              <a:rPr lang="en-US" sz="2676" spc="262" dirty="0" err="1">
                <a:solidFill>
                  <a:srgbClr val="FF3131"/>
                </a:solidFill>
                <a:latin typeface="Muli Bold"/>
              </a:rPr>
              <a:t>cấp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(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Mã</a:t>
            </a:r>
            <a:r>
              <a:rPr lang="en-US" sz="2676" u="sng" spc="262" dirty="0">
                <a:solidFill>
                  <a:srgbClr val="000000"/>
                </a:solidFill>
                <a:latin typeface="Muli Bold"/>
              </a:rPr>
              <a:t> NCC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Tên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NCC,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Số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điện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thoại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Địa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chỉ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) </a:t>
            </a:r>
          </a:p>
          <a:p>
            <a:pPr marL="577837" lvl="1" indent="-288919" algn="just">
              <a:lnSpc>
                <a:spcPts val="4041"/>
              </a:lnSpc>
              <a:buFont typeface="Arial"/>
              <a:buChar char="•"/>
            </a:pPr>
            <a:r>
              <a:rPr lang="en-US" sz="2676" b="1" spc="262" dirty="0" err="1">
                <a:solidFill>
                  <a:srgbClr val="FF0000"/>
                </a:solidFill>
                <a:latin typeface="Muli"/>
              </a:rPr>
              <a:t>Khách</a:t>
            </a:r>
            <a:r>
              <a:rPr lang="en-US" sz="2676" b="1" spc="262" dirty="0">
                <a:solidFill>
                  <a:srgbClr val="FF0000"/>
                </a:solidFill>
                <a:latin typeface="Muli"/>
              </a:rPr>
              <a:t> </a:t>
            </a:r>
            <a:r>
              <a:rPr lang="en-US" sz="2676" b="1" spc="262" dirty="0" err="1">
                <a:solidFill>
                  <a:srgbClr val="FF0000"/>
                </a:solidFill>
                <a:latin typeface="Muli"/>
              </a:rPr>
              <a:t>hàng</a:t>
            </a:r>
            <a:r>
              <a:rPr lang="en-US" sz="2676" b="1" spc="262" dirty="0">
                <a:solidFill>
                  <a:srgbClr val="FF0000"/>
                </a:solidFill>
                <a:latin typeface="Muli"/>
              </a:rPr>
              <a:t> 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(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Mã</a:t>
            </a:r>
            <a:r>
              <a:rPr lang="en-US" sz="2676" u="sng" spc="262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khách</a:t>
            </a:r>
            <a:r>
              <a:rPr lang="en-US" sz="2676" u="sng" spc="262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hàng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Tên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khách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hàng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Ngày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sinh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Giới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tính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Số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điện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thoại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Địa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chỉ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)</a:t>
            </a:r>
          </a:p>
          <a:p>
            <a:pPr marL="577837" lvl="1" indent="-288919" algn="just">
              <a:lnSpc>
                <a:spcPts val="4041"/>
              </a:lnSpc>
              <a:buFont typeface="Arial"/>
              <a:buChar char="•"/>
            </a:pPr>
            <a:r>
              <a:rPr lang="en-US" sz="2676" spc="262" dirty="0" err="1">
                <a:solidFill>
                  <a:srgbClr val="FF3131"/>
                </a:solidFill>
                <a:latin typeface="Muli Bold"/>
              </a:rPr>
              <a:t>Khuyến</a:t>
            </a:r>
            <a:r>
              <a:rPr lang="en-US" sz="2676" spc="262" dirty="0">
                <a:solidFill>
                  <a:srgbClr val="FF3131"/>
                </a:solidFill>
                <a:latin typeface="Muli Bold"/>
              </a:rPr>
              <a:t> </a:t>
            </a:r>
            <a:r>
              <a:rPr lang="en-US" sz="2676" spc="262" dirty="0" err="1">
                <a:solidFill>
                  <a:srgbClr val="FF3131"/>
                </a:solidFill>
                <a:latin typeface="Muli Bold"/>
              </a:rPr>
              <a:t>mãi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(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Mã</a:t>
            </a:r>
            <a:r>
              <a:rPr lang="en-US" sz="2676" u="sng" spc="262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khuyến</a:t>
            </a:r>
            <a:r>
              <a:rPr lang="en-US" sz="2676" u="sng" spc="262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676" u="sng" spc="262" dirty="0" err="1">
                <a:solidFill>
                  <a:srgbClr val="000000"/>
                </a:solidFill>
                <a:latin typeface="Muli Bold"/>
              </a:rPr>
              <a:t>mãi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Tên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khuyến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mãi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Ngày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bắt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đầu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,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Ngày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kết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 </a:t>
            </a:r>
            <a:r>
              <a:rPr lang="en-US" sz="2676" spc="262" dirty="0" err="1">
                <a:solidFill>
                  <a:srgbClr val="000000"/>
                </a:solidFill>
                <a:latin typeface="Muli"/>
              </a:rPr>
              <a:t>thúc</a:t>
            </a:r>
            <a:r>
              <a:rPr lang="en-US" sz="2676" spc="262" dirty="0">
                <a:solidFill>
                  <a:srgbClr val="000000"/>
                </a:solidFill>
                <a:latin typeface="Muli"/>
              </a:rPr>
              <a:t>)</a:t>
            </a:r>
          </a:p>
          <a:p>
            <a:pPr algn="just">
              <a:lnSpc>
                <a:spcPts val="4041"/>
              </a:lnSpc>
            </a:pPr>
            <a:endParaRPr lang="en-US" sz="2676" spc="262" dirty="0">
              <a:solidFill>
                <a:srgbClr val="000000"/>
              </a:solidFill>
              <a:latin typeface="Muli"/>
            </a:endParaRPr>
          </a:p>
          <a:p>
            <a:pPr algn="just">
              <a:lnSpc>
                <a:spcPts val="4041"/>
              </a:lnSpc>
            </a:pPr>
            <a:endParaRPr lang="en-US" sz="2676" spc="262" dirty="0">
              <a:solidFill>
                <a:srgbClr val="000000"/>
              </a:solidFill>
              <a:latin typeface="Muli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525252" y="1604115"/>
            <a:ext cx="8844391" cy="970328"/>
            <a:chOff x="0" y="0"/>
            <a:chExt cx="11078064" cy="12153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079334" cy="1215386"/>
            </a:xfrm>
            <a:custGeom>
              <a:avLst/>
              <a:gdLst/>
              <a:ahLst/>
              <a:cxnLst/>
              <a:rect l="l" t="t" r="r" b="b"/>
              <a:pathLst>
                <a:path w="11079334" h="1215386">
                  <a:moveTo>
                    <a:pt x="10525614" y="1215386"/>
                  </a:moveTo>
                  <a:lnTo>
                    <a:pt x="553720" y="1215386"/>
                  </a:lnTo>
                  <a:cubicBezTo>
                    <a:pt x="247650" y="1215386"/>
                    <a:pt x="0" y="943301"/>
                    <a:pt x="0" y="608401"/>
                  </a:cubicBezTo>
                  <a:cubicBezTo>
                    <a:pt x="0" y="272106"/>
                    <a:pt x="247650" y="0"/>
                    <a:pt x="553720" y="0"/>
                  </a:cubicBezTo>
                  <a:lnTo>
                    <a:pt x="10525614" y="0"/>
                  </a:lnTo>
                  <a:cubicBezTo>
                    <a:pt x="10831684" y="0"/>
                    <a:pt x="11079334" y="272106"/>
                    <a:pt x="11079334" y="608401"/>
                  </a:cubicBezTo>
                  <a:cubicBezTo>
                    <a:pt x="11078064" y="943301"/>
                    <a:pt x="10830414" y="1215386"/>
                    <a:pt x="10525614" y="1215386"/>
                  </a:cubicBezTo>
                  <a:close/>
                </a:path>
              </a:pathLst>
            </a:custGeom>
            <a:solidFill>
              <a:srgbClr val="278067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5066458" y="343215"/>
            <a:ext cx="2883178" cy="2872366"/>
          </a:xfrm>
          <a:custGeom>
            <a:avLst/>
            <a:gdLst/>
            <a:ahLst/>
            <a:cxnLst/>
            <a:rect l="l" t="t" r="r" b="b"/>
            <a:pathLst>
              <a:path w="2883178" h="2872366">
                <a:moveTo>
                  <a:pt x="0" y="0"/>
                </a:moveTo>
                <a:lnTo>
                  <a:pt x="2883178" y="0"/>
                </a:lnTo>
                <a:lnTo>
                  <a:pt x="2883178" y="2872367"/>
                </a:lnTo>
                <a:lnTo>
                  <a:pt x="0" y="28723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75447" y="1703198"/>
            <a:ext cx="9144000" cy="695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sz="4099" spc="368">
                <a:solidFill>
                  <a:srgbClr val="FFFFFF"/>
                </a:solidFill>
                <a:latin typeface="Muli Bold"/>
              </a:rPr>
              <a:t>Các thực thể và thuộc tính: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197659" y="432539"/>
            <a:ext cx="11309716" cy="752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 spc="404">
                <a:solidFill>
                  <a:srgbClr val="000000"/>
                </a:solidFill>
                <a:latin typeface="Muli Bold"/>
              </a:rPr>
              <a:t>1.THIẾT KẾ CƠ SỞ MỨC KHÁI NIỆM</a:t>
            </a: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4148" y="2371724"/>
            <a:ext cx="12739395" cy="6886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>
              <a:lnSpc>
                <a:spcPts val="5549"/>
              </a:lnSpc>
              <a:buFont typeface="Arial"/>
              <a:buChar char="•"/>
            </a:pPr>
            <a:r>
              <a:rPr lang="en-US" sz="2999" spc="167" dirty="0">
                <a:solidFill>
                  <a:srgbClr val="000000"/>
                </a:solidFill>
                <a:latin typeface="Muli Ultra-Bold"/>
              </a:rPr>
              <a:t>·</a:t>
            </a:r>
            <a:r>
              <a:rPr lang="en-US" sz="2999" spc="167" dirty="0" err="1">
                <a:solidFill>
                  <a:srgbClr val="000000"/>
                </a:solidFill>
                <a:latin typeface="Muli Ultra-Bold"/>
              </a:rPr>
              <a:t>Nhân</a:t>
            </a:r>
            <a:r>
              <a:rPr lang="en-US" sz="2999" spc="167" dirty="0">
                <a:solidFill>
                  <a:srgbClr val="000000"/>
                </a:solidFill>
                <a:latin typeface="Muli Ultra-Bold"/>
              </a:rPr>
              <a:t> </a:t>
            </a:r>
            <a:r>
              <a:rPr lang="en-US" sz="2999" spc="167" dirty="0" err="1">
                <a:solidFill>
                  <a:srgbClr val="000000"/>
                </a:solidFill>
                <a:latin typeface="Muli Ultra-Bold"/>
              </a:rPr>
              <a:t>viên</a:t>
            </a:r>
            <a:r>
              <a:rPr lang="en-US" sz="2999" spc="167" dirty="0">
                <a:solidFill>
                  <a:srgbClr val="000000"/>
                </a:solidFill>
                <a:latin typeface="Muli Ultra-Bold"/>
              </a:rPr>
              <a:t> &lt; </a:t>
            </a:r>
            <a:r>
              <a:rPr lang="en-US" sz="2999" spc="167" dirty="0" err="1">
                <a:solidFill>
                  <a:srgbClr val="000000"/>
                </a:solidFill>
                <a:latin typeface="Muli Ultra-Bold"/>
              </a:rPr>
              <a:t>Kiểm</a:t>
            </a:r>
            <a:r>
              <a:rPr lang="en-US" sz="2999" spc="167" dirty="0">
                <a:solidFill>
                  <a:srgbClr val="000000"/>
                </a:solidFill>
                <a:latin typeface="Muli Ultra-Bold"/>
              </a:rPr>
              <a:t> </a:t>
            </a:r>
            <a:r>
              <a:rPr lang="en-US" sz="2999" spc="167" dirty="0" err="1">
                <a:solidFill>
                  <a:srgbClr val="000000"/>
                </a:solidFill>
                <a:latin typeface="Muli Ultra-Bold"/>
              </a:rPr>
              <a:t>tra</a:t>
            </a:r>
            <a:r>
              <a:rPr lang="en-US" sz="2999" spc="167" dirty="0">
                <a:solidFill>
                  <a:srgbClr val="000000"/>
                </a:solidFill>
                <a:latin typeface="Muli Ultra-Bold"/>
              </a:rPr>
              <a:t> &gt; </a:t>
            </a:r>
            <a:r>
              <a:rPr lang="en-US" sz="2999" spc="167" dirty="0" err="1">
                <a:solidFill>
                  <a:srgbClr val="000000"/>
                </a:solidFill>
                <a:latin typeface="Muli Ultra-Bold"/>
              </a:rPr>
              <a:t>Phiếu</a:t>
            </a:r>
            <a:r>
              <a:rPr lang="en-US" sz="2999" spc="167" dirty="0">
                <a:solidFill>
                  <a:srgbClr val="000000"/>
                </a:solidFill>
                <a:latin typeface="Muli Ultra-Bold"/>
              </a:rPr>
              <a:t> </a:t>
            </a:r>
            <a:r>
              <a:rPr lang="en-US" sz="2999" spc="167" dirty="0" err="1">
                <a:solidFill>
                  <a:srgbClr val="000000"/>
                </a:solidFill>
                <a:latin typeface="Muli Ultra-Bold"/>
              </a:rPr>
              <a:t>nhập</a:t>
            </a:r>
            <a:r>
              <a:rPr lang="en-US" sz="2999" spc="167" dirty="0">
                <a:solidFill>
                  <a:srgbClr val="000000"/>
                </a:solidFill>
                <a:latin typeface="Muli Ultra-Bold"/>
              </a:rPr>
              <a:t> ( 1 – n) </a:t>
            </a:r>
          </a:p>
          <a:p>
            <a:pPr marL="647697" lvl="1" indent="-323848">
              <a:lnSpc>
                <a:spcPts val="5549"/>
              </a:lnSpc>
              <a:buFont typeface="Arial"/>
              <a:buChar char="•"/>
            </a:pPr>
            <a:r>
              <a:rPr lang="en-US" sz="2999" spc="167" dirty="0">
                <a:solidFill>
                  <a:srgbClr val="000000"/>
                </a:solidFill>
                <a:latin typeface="Muli Ultra-Bold"/>
              </a:rPr>
              <a:t>·</a:t>
            </a:r>
            <a:r>
              <a:rPr lang="en-US" sz="2999" spc="167" dirty="0" err="1">
                <a:solidFill>
                  <a:srgbClr val="000000"/>
                </a:solidFill>
                <a:latin typeface="Muli Ultra-Bold"/>
              </a:rPr>
              <a:t>Nhân</a:t>
            </a:r>
            <a:r>
              <a:rPr lang="en-US" sz="2999" spc="167" dirty="0">
                <a:solidFill>
                  <a:srgbClr val="000000"/>
                </a:solidFill>
                <a:latin typeface="Muli Ultra-Bold"/>
              </a:rPr>
              <a:t> </a:t>
            </a:r>
            <a:r>
              <a:rPr lang="en-US" sz="2999" spc="167" dirty="0" err="1">
                <a:solidFill>
                  <a:srgbClr val="000000"/>
                </a:solidFill>
                <a:latin typeface="Muli Ultra-Bold"/>
              </a:rPr>
              <a:t>viên</a:t>
            </a:r>
            <a:r>
              <a:rPr lang="en-US" sz="2999" spc="167" dirty="0">
                <a:solidFill>
                  <a:srgbClr val="000000"/>
                </a:solidFill>
                <a:latin typeface="Muli Ultra-Bold"/>
              </a:rPr>
              <a:t> &lt; </a:t>
            </a:r>
            <a:r>
              <a:rPr lang="en-US" sz="2999" spc="167" dirty="0" err="1">
                <a:solidFill>
                  <a:srgbClr val="000000"/>
                </a:solidFill>
                <a:latin typeface="Muli Ultra-Bold"/>
              </a:rPr>
              <a:t>Làm</a:t>
            </a:r>
            <a:r>
              <a:rPr lang="en-US" sz="2999" spc="167" dirty="0">
                <a:solidFill>
                  <a:srgbClr val="000000"/>
                </a:solidFill>
                <a:latin typeface="Muli Ultra-Bold"/>
              </a:rPr>
              <a:t> </a:t>
            </a:r>
            <a:r>
              <a:rPr lang="en-US" sz="2999" spc="167" dirty="0" err="1">
                <a:solidFill>
                  <a:srgbClr val="000000"/>
                </a:solidFill>
                <a:latin typeface="Muli Ultra-Bold"/>
              </a:rPr>
              <a:t>việc</a:t>
            </a:r>
            <a:r>
              <a:rPr lang="en-US" sz="2999" spc="167" dirty="0">
                <a:solidFill>
                  <a:srgbClr val="000000"/>
                </a:solidFill>
                <a:latin typeface="Muli Ultra-Bold"/>
              </a:rPr>
              <a:t> &gt; </a:t>
            </a:r>
            <a:r>
              <a:rPr lang="en-US" sz="2999" spc="167" dirty="0" err="1">
                <a:solidFill>
                  <a:srgbClr val="000000"/>
                </a:solidFill>
                <a:latin typeface="Muli Ultra-Bold"/>
              </a:rPr>
              <a:t>Cửa</a:t>
            </a:r>
            <a:r>
              <a:rPr lang="en-US" sz="2999" spc="167" dirty="0">
                <a:solidFill>
                  <a:srgbClr val="000000"/>
                </a:solidFill>
                <a:latin typeface="Muli Ultra-Bold"/>
              </a:rPr>
              <a:t> </a:t>
            </a:r>
            <a:r>
              <a:rPr lang="en-US" sz="2999" spc="167" dirty="0" err="1">
                <a:solidFill>
                  <a:srgbClr val="000000"/>
                </a:solidFill>
                <a:latin typeface="Muli Ultra-Bold"/>
              </a:rPr>
              <a:t>hàng</a:t>
            </a:r>
            <a:r>
              <a:rPr lang="en-US" sz="2999" spc="167" dirty="0">
                <a:solidFill>
                  <a:srgbClr val="000000"/>
                </a:solidFill>
                <a:latin typeface="Muli Ultra-Bold"/>
              </a:rPr>
              <a:t> ( n – 1) </a:t>
            </a:r>
          </a:p>
          <a:p>
            <a:pPr marL="647697" lvl="1" indent="-323848">
              <a:lnSpc>
                <a:spcPts val="5549"/>
              </a:lnSpc>
              <a:buFont typeface="Arial"/>
              <a:buChar char="•"/>
            </a:pPr>
            <a:r>
              <a:rPr lang="en-US" sz="2999" spc="167" dirty="0">
                <a:solidFill>
                  <a:srgbClr val="000000"/>
                </a:solidFill>
                <a:latin typeface="Muli Ultra-Bold"/>
              </a:rPr>
              <a:t>·</a:t>
            </a:r>
            <a:r>
              <a:rPr lang="en-US" sz="2999" spc="167" dirty="0" err="1">
                <a:solidFill>
                  <a:srgbClr val="000000"/>
                </a:solidFill>
                <a:latin typeface="Muli Ultra-Bold"/>
              </a:rPr>
              <a:t>Nhân</a:t>
            </a:r>
            <a:r>
              <a:rPr lang="en-US" sz="2999" spc="167" dirty="0">
                <a:solidFill>
                  <a:srgbClr val="000000"/>
                </a:solidFill>
                <a:latin typeface="Muli Ultra-Bold"/>
              </a:rPr>
              <a:t> </a:t>
            </a:r>
            <a:r>
              <a:rPr lang="en-US" sz="2999" spc="167" dirty="0" err="1">
                <a:solidFill>
                  <a:srgbClr val="000000"/>
                </a:solidFill>
                <a:latin typeface="Muli Ultra-Bold"/>
              </a:rPr>
              <a:t>viên</a:t>
            </a:r>
            <a:r>
              <a:rPr lang="en-US" sz="2999" spc="167" dirty="0">
                <a:solidFill>
                  <a:srgbClr val="000000"/>
                </a:solidFill>
                <a:latin typeface="Muli Ultra-Bold"/>
              </a:rPr>
              <a:t> &lt; </a:t>
            </a:r>
            <a:r>
              <a:rPr lang="en-US" sz="2999" spc="167" dirty="0" err="1">
                <a:solidFill>
                  <a:srgbClr val="000000"/>
                </a:solidFill>
                <a:latin typeface="Muli Ultra-Bold"/>
              </a:rPr>
              <a:t>Tạo</a:t>
            </a:r>
            <a:r>
              <a:rPr lang="en-US" sz="2999" spc="167" dirty="0">
                <a:solidFill>
                  <a:srgbClr val="000000"/>
                </a:solidFill>
                <a:latin typeface="Muli Ultra-Bold"/>
              </a:rPr>
              <a:t> &gt; </a:t>
            </a:r>
            <a:r>
              <a:rPr lang="en-US" sz="2999" spc="167" dirty="0" err="1">
                <a:solidFill>
                  <a:srgbClr val="000000"/>
                </a:solidFill>
                <a:latin typeface="Muli Ultra-Bold"/>
              </a:rPr>
              <a:t>Hóa</a:t>
            </a:r>
            <a:r>
              <a:rPr lang="en-US" sz="2999" spc="167" dirty="0">
                <a:solidFill>
                  <a:srgbClr val="000000"/>
                </a:solidFill>
                <a:latin typeface="Muli Ultra-Bold"/>
              </a:rPr>
              <a:t> </a:t>
            </a:r>
            <a:r>
              <a:rPr lang="en-US" sz="2999" spc="167" dirty="0" err="1">
                <a:solidFill>
                  <a:srgbClr val="000000"/>
                </a:solidFill>
                <a:latin typeface="Muli Ultra-Bold"/>
              </a:rPr>
              <a:t>đơn</a:t>
            </a:r>
            <a:r>
              <a:rPr lang="en-US" sz="2999" spc="167" dirty="0">
                <a:solidFill>
                  <a:srgbClr val="000000"/>
                </a:solidFill>
                <a:latin typeface="Muli Ultra-Bold"/>
              </a:rPr>
              <a:t> ( 1 – n ) </a:t>
            </a:r>
          </a:p>
          <a:p>
            <a:pPr marL="647697" lvl="1" indent="-323848">
              <a:lnSpc>
                <a:spcPts val="5549"/>
              </a:lnSpc>
              <a:buFont typeface="Arial"/>
              <a:buChar char="•"/>
            </a:pPr>
            <a:r>
              <a:rPr lang="en-US" sz="2999" spc="167" dirty="0">
                <a:solidFill>
                  <a:srgbClr val="000000"/>
                </a:solidFill>
                <a:latin typeface="Muli Ultra-Bold"/>
              </a:rPr>
              <a:t>·</a:t>
            </a:r>
            <a:r>
              <a:rPr lang="en-US" sz="2999" spc="167" dirty="0" err="1">
                <a:solidFill>
                  <a:srgbClr val="000000"/>
                </a:solidFill>
                <a:latin typeface="Muli Ultra-Bold"/>
              </a:rPr>
              <a:t>Nhà</a:t>
            </a:r>
            <a:r>
              <a:rPr lang="en-US" sz="2999" spc="167" dirty="0">
                <a:solidFill>
                  <a:srgbClr val="000000"/>
                </a:solidFill>
                <a:latin typeface="Muli Ultra-Bold"/>
              </a:rPr>
              <a:t> </a:t>
            </a:r>
            <a:r>
              <a:rPr lang="en-US" sz="2999" spc="167" dirty="0" err="1">
                <a:solidFill>
                  <a:srgbClr val="000000"/>
                </a:solidFill>
                <a:latin typeface="Muli Ultra-Bold"/>
              </a:rPr>
              <a:t>cung</a:t>
            </a:r>
            <a:r>
              <a:rPr lang="en-US" sz="2999" spc="167" dirty="0">
                <a:solidFill>
                  <a:srgbClr val="000000"/>
                </a:solidFill>
                <a:latin typeface="Muli Ultra-Bold"/>
              </a:rPr>
              <a:t> </a:t>
            </a:r>
            <a:r>
              <a:rPr lang="en-US" sz="2999" spc="167" dirty="0" err="1">
                <a:solidFill>
                  <a:srgbClr val="000000"/>
                </a:solidFill>
                <a:latin typeface="Muli Ultra-Bold"/>
              </a:rPr>
              <a:t>cấp</a:t>
            </a:r>
            <a:r>
              <a:rPr lang="en-US" sz="2999" spc="167" dirty="0">
                <a:solidFill>
                  <a:srgbClr val="000000"/>
                </a:solidFill>
                <a:latin typeface="Muli Ultra-Bold"/>
              </a:rPr>
              <a:t> &lt; </a:t>
            </a:r>
            <a:r>
              <a:rPr lang="en-US" sz="2999" spc="167" dirty="0" err="1">
                <a:solidFill>
                  <a:srgbClr val="000000"/>
                </a:solidFill>
                <a:latin typeface="Muli Ultra-Bold"/>
              </a:rPr>
              <a:t>Có</a:t>
            </a:r>
            <a:r>
              <a:rPr lang="en-US" sz="2999" spc="167" dirty="0">
                <a:solidFill>
                  <a:srgbClr val="000000"/>
                </a:solidFill>
                <a:latin typeface="Muli Ultra-Bold"/>
              </a:rPr>
              <a:t> &gt; </a:t>
            </a:r>
            <a:r>
              <a:rPr lang="en-US" sz="2999" spc="167" dirty="0" err="1">
                <a:solidFill>
                  <a:srgbClr val="000000"/>
                </a:solidFill>
                <a:latin typeface="Muli Ultra-Bold"/>
              </a:rPr>
              <a:t>Phiếu</a:t>
            </a:r>
            <a:r>
              <a:rPr lang="en-US" sz="2999" spc="167" dirty="0">
                <a:solidFill>
                  <a:srgbClr val="000000"/>
                </a:solidFill>
                <a:latin typeface="Muli Ultra-Bold"/>
              </a:rPr>
              <a:t> </a:t>
            </a:r>
            <a:r>
              <a:rPr lang="en-US" sz="2999" spc="167" dirty="0" err="1">
                <a:solidFill>
                  <a:srgbClr val="000000"/>
                </a:solidFill>
                <a:latin typeface="Muli Ultra-Bold"/>
              </a:rPr>
              <a:t>nhập</a:t>
            </a:r>
            <a:r>
              <a:rPr lang="en-US" sz="2999" spc="167" dirty="0">
                <a:solidFill>
                  <a:srgbClr val="000000"/>
                </a:solidFill>
                <a:latin typeface="Muli Ultra-Bold"/>
              </a:rPr>
              <a:t> (1-n)</a:t>
            </a:r>
          </a:p>
          <a:p>
            <a:pPr marL="647697" lvl="1" indent="-323848">
              <a:lnSpc>
                <a:spcPts val="5549"/>
              </a:lnSpc>
              <a:buFont typeface="Arial"/>
              <a:buChar char="•"/>
            </a:pPr>
            <a:r>
              <a:rPr lang="en-US" sz="2999" spc="167" dirty="0">
                <a:solidFill>
                  <a:srgbClr val="000000"/>
                </a:solidFill>
                <a:latin typeface="Muli Ultra-Bold"/>
              </a:rPr>
              <a:t>·</a:t>
            </a:r>
            <a:r>
              <a:rPr lang="en-US" sz="2999" spc="167" dirty="0" err="1">
                <a:solidFill>
                  <a:srgbClr val="000000"/>
                </a:solidFill>
                <a:latin typeface="Muli Ultra-Bold"/>
              </a:rPr>
              <a:t>Phiếu</a:t>
            </a:r>
            <a:r>
              <a:rPr lang="en-US" sz="2999" spc="167" dirty="0">
                <a:solidFill>
                  <a:srgbClr val="000000"/>
                </a:solidFill>
                <a:latin typeface="Muli Ultra-Bold"/>
              </a:rPr>
              <a:t> </a:t>
            </a:r>
            <a:r>
              <a:rPr lang="en-US" sz="2999" spc="167" dirty="0" err="1">
                <a:solidFill>
                  <a:srgbClr val="000000"/>
                </a:solidFill>
                <a:latin typeface="Muli Ultra-Bold"/>
              </a:rPr>
              <a:t>nhập</a:t>
            </a:r>
            <a:r>
              <a:rPr lang="en-US" sz="2999" spc="167" dirty="0">
                <a:solidFill>
                  <a:srgbClr val="000000"/>
                </a:solidFill>
                <a:latin typeface="Muli Ultra-Bold"/>
              </a:rPr>
              <a:t> &lt; </a:t>
            </a:r>
            <a:r>
              <a:rPr lang="en-US" sz="2999" spc="167" dirty="0" err="1">
                <a:solidFill>
                  <a:srgbClr val="000000"/>
                </a:solidFill>
                <a:latin typeface="Muli Ultra-Bold"/>
              </a:rPr>
              <a:t>Có</a:t>
            </a:r>
            <a:r>
              <a:rPr lang="en-US" sz="2999" spc="167" dirty="0">
                <a:solidFill>
                  <a:srgbClr val="000000"/>
                </a:solidFill>
                <a:latin typeface="Muli Ultra-Bold"/>
              </a:rPr>
              <a:t> &gt; </a:t>
            </a:r>
            <a:r>
              <a:rPr lang="en-US" sz="2999" spc="167" dirty="0" err="1">
                <a:solidFill>
                  <a:srgbClr val="000000"/>
                </a:solidFill>
                <a:latin typeface="Muli Ultra-Bold"/>
              </a:rPr>
              <a:t>Sản</a:t>
            </a:r>
            <a:r>
              <a:rPr lang="en-US" sz="2999" spc="167" dirty="0">
                <a:solidFill>
                  <a:srgbClr val="000000"/>
                </a:solidFill>
                <a:latin typeface="Muli Ultra-Bold"/>
              </a:rPr>
              <a:t> </a:t>
            </a:r>
            <a:r>
              <a:rPr lang="en-US" sz="2999" spc="167" dirty="0" err="1">
                <a:solidFill>
                  <a:srgbClr val="000000"/>
                </a:solidFill>
                <a:latin typeface="Muli Ultra-Bold"/>
              </a:rPr>
              <a:t>phẩm</a:t>
            </a:r>
            <a:r>
              <a:rPr lang="en-US" sz="2999" spc="167" dirty="0">
                <a:solidFill>
                  <a:srgbClr val="000000"/>
                </a:solidFill>
                <a:latin typeface="Muli Ultra-Bold"/>
              </a:rPr>
              <a:t> ( n – n)</a:t>
            </a:r>
          </a:p>
          <a:p>
            <a:pPr marL="647697" lvl="1" indent="-323848">
              <a:lnSpc>
                <a:spcPts val="5549"/>
              </a:lnSpc>
              <a:buFont typeface="Arial"/>
              <a:buChar char="•"/>
            </a:pPr>
            <a:r>
              <a:rPr lang="en-US" sz="2999" spc="167" dirty="0">
                <a:solidFill>
                  <a:srgbClr val="000000"/>
                </a:solidFill>
                <a:latin typeface="Muli Ultra-Bold"/>
              </a:rPr>
              <a:t>·</a:t>
            </a:r>
            <a:r>
              <a:rPr lang="en-US" sz="2999" spc="167" dirty="0" err="1">
                <a:solidFill>
                  <a:srgbClr val="000000"/>
                </a:solidFill>
                <a:latin typeface="Muli Ultra-Bold"/>
              </a:rPr>
              <a:t>Khách</a:t>
            </a:r>
            <a:r>
              <a:rPr lang="en-US" sz="2999" spc="167" dirty="0">
                <a:solidFill>
                  <a:srgbClr val="000000"/>
                </a:solidFill>
                <a:latin typeface="Muli Ultra-Bold"/>
              </a:rPr>
              <a:t> </a:t>
            </a:r>
            <a:r>
              <a:rPr lang="en-US" sz="2999" spc="167" dirty="0" err="1">
                <a:solidFill>
                  <a:srgbClr val="000000"/>
                </a:solidFill>
                <a:latin typeface="Muli Ultra-Bold"/>
              </a:rPr>
              <a:t>hàng</a:t>
            </a:r>
            <a:r>
              <a:rPr lang="en-US" sz="2999" spc="167" dirty="0">
                <a:solidFill>
                  <a:srgbClr val="000000"/>
                </a:solidFill>
                <a:latin typeface="Muli Ultra-Bold"/>
              </a:rPr>
              <a:t> &lt; </a:t>
            </a:r>
            <a:r>
              <a:rPr lang="en-US" sz="2999" spc="167" dirty="0" err="1">
                <a:solidFill>
                  <a:srgbClr val="000000"/>
                </a:solidFill>
                <a:latin typeface="Muli Ultra-Bold"/>
              </a:rPr>
              <a:t>Nhận</a:t>
            </a:r>
            <a:r>
              <a:rPr lang="en-US" sz="2999" spc="167" dirty="0">
                <a:solidFill>
                  <a:srgbClr val="000000"/>
                </a:solidFill>
                <a:latin typeface="Muli Ultra-Bold"/>
              </a:rPr>
              <a:t> &gt; </a:t>
            </a:r>
            <a:r>
              <a:rPr lang="en-US" sz="2999" spc="167" dirty="0" err="1">
                <a:solidFill>
                  <a:srgbClr val="000000"/>
                </a:solidFill>
                <a:latin typeface="Muli Ultra-Bold"/>
              </a:rPr>
              <a:t>Hóa</a:t>
            </a:r>
            <a:r>
              <a:rPr lang="en-US" sz="2999" spc="167" dirty="0">
                <a:solidFill>
                  <a:srgbClr val="000000"/>
                </a:solidFill>
                <a:latin typeface="Muli Ultra-Bold"/>
              </a:rPr>
              <a:t> </a:t>
            </a:r>
            <a:r>
              <a:rPr lang="en-US" sz="2999" spc="167" dirty="0" err="1">
                <a:solidFill>
                  <a:srgbClr val="000000"/>
                </a:solidFill>
                <a:latin typeface="Muli Ultra-Bold"/>
              </a:rPr>
              <a:t>đơn</a:t>
            </a:r>
            <a:r>
              <a:rPr lang="en-US" sz="2999" spc="167" dirty="0">
                <a:solidFill>
                  <a:srgbClr val="000000"/>
                </a:solidFill>
                <a:latin typeface="Muli Ultra-Bold"/>
              </a:rPr>
              <a:t> ( 1 – n ) </a:t>
            </a:r>
          </a:p>
          <a:p>
            <a:pPr marL="647697" lvl="1" indent="-323848">
              <a:lnSpc>
                <a:spcPts val="5549"/>
              </a:lnSpc>
              <a:buFont typeface="Arial"/>
              <a:buChar char="•"/>
            </a:pPr>
            <a:r>
              <a:rPr lang="en-US" sz="2999" spc="167" dirty="0">
                <a:solidFill>
                  <a:srgbClr val="000000"/>
                </a:solidFill>
                <a:latin typeface="Muli Ultra-Bold"/>
              </a:rPr>
              <a:t>·</a:t>
            </a:r>
            <a:r>
              <a:rPr lang="en-US" sz="2999" spc="167" dirty="0" err="1">
                <a:solidFill>
                  <a:srgbClr val="000000"/>
                </a:solidFill>
                <a:latin typeface="Muli Ultra-Bold"/>
              </a:rPr>
              <a:t>Hóa</a:t>
            </a:r>
            <a:r>
              <a:rPr lang="en-US" sz="2999" spc="167" dirty="0">
                <a:solidFill>
                  <a:srgbClr val="000000"/>
                </a:solidFill>
                <a:latin typeface="Muli Ultra-Bold"/>
              </a:rPr>
              <a:t> </a:t>
            </a:r>
            <a:r>
              <a:rPr lang="en-US" sz="2999" spc="167" dirty="0" err="1">
                <a:solidFill>
                  <a:srgbClr val="000000"/>
                </a:solidFill>
                <a:latin typeface="Muli Ultra-Bold"/>
              </a:rPr>
              <a:t>đơn</a:t>
            </a:r>
            <a:r>
              <a:rPr lang="en-US" sz="2999" spc="167" dirty="0">
                <a:solidFill>
                  <a:srgbClr val="000000"/>
                </a:solidFill>
                <a:latin typeface="Muli Ultra-Bold"/>
              </a:rPr>
              <a:t> &lt; </a:t>
            </a:r>
            <a:r>
              <a:rPr lang="en-US" sz="2999" spc="167" dirty="0" err="1">
                <a:solidFill>
                  <a:srgbClr val="000000"/>
                </a:solidFill>
                <a:latin typeface="Muli Ultra-Bold"/>
              </a:rPr>
              <a:t>Có</a:t>
            </a:r>
            <a:r>
              <a:rPr lang="en-US" sz="2999" spc="167" dirty="0">
                <a:solidFill>
                  <a:srgbClr val="000000"/>
                </a:solidFill>
                <a:latin typeface="Muli Ultra-Bold"/>
              </a:rPr>
              <a:t> &gt; </a:t>
            </a:r>
            <a:r>
              <a:rPr lang="en-US" sz="2999" spc="167" dirty="0" err="1">
                <a:solidFill>
                  <a:srgbClr val="000000"/>
                </a:solidFill>
                <a:latin typeface="Muli Ultra-Bold"/>
              </a:rPr>
              <a:t>Sản</a:t>
            </a:r>
            <a:r>
              <a:rPr lang="en-US" sz="2999" spc="167" dirty="0">
                <a:solidFill>
                  <a:srgbClr val="000000"/>
                </a:solidFill>
                <a:latin typeface="Muli Ultra-Bold"/>
              </a:rPr>
              <a:t> </a:t>
            </a:r>
            <a:r>
              <a:rPr lang="en-US" sz="2999" spc="167" dirty="0" err="1">
                <a:solidFill>
                  <a:srgbClr val="000000"/>
                </a:solidFill>
                <a:latin typeface="Muli Ultra-Bold"/>
              </a:rPr>
              <a:t>phẩm</a:t>
            </a:r>
            <a:r>
              <a:rPr lang="en-US" sz="2999" spc="167" dirty="0">
                <a:solidFill>
                  <a:srgbClr val="000000"/>
                </a:solidFill>
                <a:latin typeface="Muli Ultra-Bold"/>
              </a:rPr>
              <a:t> ( n – n ) </a:t>
            </a:r>
          </a:p>
          <a:p>
            <a:pPr marL="647697" lvl="1" indent="-323848">
              <a:lnSpc>
                <a:spcPts val="5549"/>
              </a:lnSpc>
              <a:buFont typeface="Arial"/>
              <a:buChar char="•"/>
            </a:pPr>
            <a:r>
              <a:rPr lang="en-US" sz="2999" spc="167" dirty="0">
                <a:solidFill>
                  <a:srgbClr val="000000"/>
                </a:solidFill>
                <a:latin typeface="Muli Ultra-Bold"/>
              </a:rPr>
              <a:t>·</a:t>
            </a:r>
            <a:r>
              <a:rPr lang="en-US" sz="2999" spc="167" dirty="0" err="1">
                <a:solidFill>
                  <a:srgbClr val="000000"/>
                </a:solidFill>
                <a:latin typeface="Muli Ultra-Bold"/>
              </a:rPr>
              <a:t>Sản</a:t>
            </a:r>
            <a:r>
              <a:rPr lang="en-US" sz="2999" spc="167" dirty="0">
                <a:solidFill>
                  <a:srgbClr val="000000"/>
                </a:solidFill>
                <a:latin typeface="Muli Ultra-Bold"/>
              </a:rPr>
              <a:t> </a:t>
            </a:r>
            <a:r>
              <a:rPr lang="en-US" sz="2999" spc="167" dirty="0" err="1">
                <a:solidFill>
                  <a:srgbClr val="000000"/>
                </a:solidFill>
                <a:latin typeface="Muli Ultra-Bold"/>
              </a:rPr>
              <a:t>phẩm</a:t>
            </a:r>
            <a:r>
              <a:rPr lang="en-US" sz="2999" spc="167" dirty="0">
                <a:solidFill>
                  <a:srgbClr val="000000"/>
                </a:solidFill>
                <a:latin typeface="Muli Ultra-Bold"/>
              </a:rPr>
              <a:t> &lt; </a:t>
            </a:r>
            <a:r>
              <a:rPr lang="en-US" sz="2999" spc="167" dirty="0" err="1">
                <a:solidFill>
                  <a:srgbClr val="000000"/>
                </a:solidFill>
                <a:latin typeface="Muli Ultra-Bold"/>
              </a:rPr>
              <a:t>Được</a:t>
            </a:r>
            <a:r>
              <a:rPr lang="en-US" sz="2999" spc="167" dirty="0">
                <a:solidFill>
                  <a:srgbClr val="000000"/>
                </a:solidFill>
                <a:latin typeface="Muli Ultra-Bold"/>
              </a:rPr>
              <a:t> &gt; </a:t>
            </a:r>
            <a:r>
              <a:rPr lang="en-US" sz="2999" spc="167" dirty="0" err="1">
                <a:solidFill>
                  <a:srgbClr val="000000"/>
                </a:solidFill>
                <a:latin typeface="Muli Ultra-Bold"/>
              </a:rPr>
              <a:t>Khuyến</a:t>
            </a:r>
            <a:r>
              <a:rPr lang="en-US" sz="2999" spc="167" dirty="0">
                <a:solidFill>
                  <a:srgbClr val="000000"/>
                </a:solidFill>
                <a:latin typeface="Muli Ultra-Bold"/>
              </a:rPr>
              <a:t> </a:t>
            </a:r>
            <a:r>
              <a:rPr lang="en-US" sz="2999" spc="167" dirty="0" err="1">
                <a:solidFill>
                  <a:srgbClr val="000000"/>
                </a:solidFill>
                <a:latin typeface="Muli Ultra-Bold"/>
              </a:rPr>
              <a:t>mãi</a:t>
            </a:r>
            <a:r>
              <a:rPr lang="en-US" sz="2999" spc="167" dirty="0">
                <a:solidFill>
                  <a:srgbClr val="000000"/>
                </a:solidFill>
                <a:latin typeface="Muli Ultra-Bold"/>
              </a:rPr>
              <a:t> ( n – n ) </a:t>
            </a:r>
          </a:p>
          <a:p>
            <a:pPr marL="647697" lvl="1" indent="-323848">
              <a:lnSpc>
                <a:spcPts val="5549"/>
              </a:lnSpc>
              <a:buFont typeface="Arial"/>
              <a:buChar char="•"/>
            </a:pPr>
            <a:r>
              <a:rPr lang="en-US" sz="2999" spc="167" dirty="0">
                <a:solidFill>
                  <a:srgbClr val="000000"/>
                </a:solidFill>
                <a:latin typeface="Muli Ultra-Bold"/>
              </a:rPr>
              <a:t>·</a:t>
            </a:r>
            <a:r>
              <a:rPr lang="en-US" sz="2999" spc="167" dirty="0" err="1">
                <a:solidFill>
                  <a:srgbClr val="000000"/>
                </a:solidFill>
                <a:latin typeface="Muli Ultra-Bold"/>
              </a:rPr>
              <a:t>Cửa</a:t>
            </a:r>
            <a:r>
              <a:rPr lang="en-US" sz="2999" spc="167" dirty="0">
                <a:solidFill>
                  <a:srgbClr val="000000"/>
                </a:solidFill>
                <a:latin typeface="Muli Ultra-Bold"/>
              </a:rPr>
              <a:t> </a:t>
            </a:r>
            <a:r>
              <a:rPr lang="en-US" sz="2999" spc="167" dirty="0" err="1">
                <a:solidFill>
                  <a:srgbClr val="000000"/>
                </a:solidFill>
                <a:latin typeface="Muli Ultra-Bold"/>
              </a:rPr>
              <a:t>hàng</a:t>
            </a:r>
            <a:r>
              <a:rPr lang="en-US" sz="2999" spc="167" dirty="0">
                <a:solidFill>
                  <a:srgbClr val="000000"/>
                </a:solidFill>
                <a:latin typeface="Muli Ultra-Bold"/>
              </a:rPr>
              <a:t> &lt; </a:t>
            </a:r>
            <a:r>
              <a:rPr lang="en-US" sz="2999" spc="167" dirty="0" err="1">
                <a:solidFill>
                  <a:srgbClr val="000000"/>
                </a:solidFill>
                <a:latin typeface="Muli Ultra-Bold"/>
              </a:rPr>
              <a:t>Có</a:t>
            </a:r>
            <a:r>
              <a:rPr lang="en-US" sz="2999" spc="167" dirty="0">
                <a:solidFill>
                  <a:srgbClr val="000000"/>
                </a:solidFill>
                <a:latin typeface="Muli Ultra-Bold"/>
              </a:rPr>
              <a:t> &gt; </a:t>
            </a:r>
            <a:r>
              <a:rPr lang="en-US" sz="2999" spc="167" dirty="0" err="1">
                <a:solidFill>
                  <a:srgbClr val="000000"/>
                </a:solidFill>
                <a:latin typeface="Muli Ultra-Bold"/>
              </a:rPr>
              <a:t>Phiếu</a:t>
            </a:r>
            <a:r>
              <a:rPr lang="en-US" sz="2999" spc="167" dirty="0">
                <a:solidFill>
                  <a:srgbClr val="000000"/>
                </a:solidFill>
                <a:latin typeface="Muli Ultra-Bold"/>
              </a:rPr>
              <a:t> </a:t>
            </a:r>
            <a:r>
              <a:rPr lang="en-US" sz="2999" spc="167" dirty="0" err="1">
                <a:solidFill>
                  <a:srgbClr val="000000"/>
                </a:solidFill>
                <a:latin typeface="Muli Ultra-Bold"/>
              </a:rPr>
              <a:t>nhập</a:t>
            </a:r>
            <a:r>
              <a:rPr lang="en-US" sz="2999" spc="167" dirty="0">
                <a:solidFill>
                  <a:srgbClr val="000000"/>
                </a:solidFill>
                <a:latin typeface="Muli Ultra-Bold"/>
              </a:rPr>
              <a:t> ( 1 – n)</a:t>
            </a:r>
          </a:p>
          <a:p>
            <a:pPr marL="647697" lvl="1" indent="-323848">
              <a:lnSpc>
                <a:spcPts val="5549"/>
              </a:lnSpc>
              <a:buFont typeface="Arial"/>
              <a:buChar char="•"/>
            </a:pPr>
            <a:r>
              <a:rPr lang="en-US" sz="2999" spc="167" dirty="0">
                <a:solidFill>
                  <a:srgbClr val="000000"/>
                </a:solidFill>
                <a:latin typeface="Muli Ultra-Bold"/>
              </a:rPr>
              <a:t>·</a:t>
            </a:r>
            <a:r>
              <a:rPr lang="en-US" sz="2999" spc="167" dirty="0" err="1">
                <a:solidFill>
                  <a:srgbClr val="000000"/>
                </a:solidFill>
                <a:latin typeface="Muli Ultra-Bold"/>
              </a:rPr>
              <a:t>Cửa</a:t>
            </a:r>
            <a:r>
              <a:rPr lang="en-US" sz="2999" spc="167" dirty="0">
                <a:solidFill>
                  <a:srgbClr val="000000"/>
                </a:solidFill>
                <a:latin typeface="Muli Ultra-Bold"/>
              </a:rPr>
              <a:t> </a:t>
            </a:r>
            <a:r>
              <a:rPr lang="en-US" sz="2999" spc="167" dirty="0" err="1">
                <a:solidFill>
                  <a:srgbClr val="000000"/>
                </a:solidFill>
                <a:latin typeface="Muli Ultra-Bold"/>
              </a:rPr>
              <a:t>hàng</a:t>
            </a:r>
            <a:r>
              <a:rPr lang="en-US" sz="2999" spc="167" dirty="0">
                <a:solidFill>
                  <a:srgbClr val="000000"/>
                </a:solidFill>
                <a:latin typeface="Muli Ultra-Bold"/>
              </a:rPr>
              <a:t> &lt; </a:t>
            </a:r>
            <a:r>
              <a:rPr lang="en-US" sz="2999" spc="167" dirty="0" err="1">
                <a:solidFill>
                  <a:srgbClr val="000000"/>
                </a:solidFill>
                <a:latin typeface="Muli Ultra-Bold"/>
              </a:rPr>
              <a:t>Có</a:t>
            </a:r>
            <a:r>
              <a:rPr lang="en-US" sz="2999" spc="167" dirty="0">
                <a:solidFill>
                  <a:srgbClr val="000000"/>
                </a:solidFill>
                <a:latin typeface="Muli Ultra-Bold"/>
              </a:rPr>
              <a:t> &gt; </a:t>
            </a:r>
            <a:r>
              <a:rPr lang="en-US" sz="2999" spc="167" dirty="0" err="1">
                <a:solidFill>
                  <a:srgbClr val="000000"/>
                </a:solidFill>
                <a:latin typeface="Muli Ultra-Bold"/>
              </a:rPr>
              <a:t>Sản</a:t>
            </a:r>
            <a:r>
              <a:rPr lang="en-US" sz="2999" spc="167" dirty="0">
                <a:solidFill>
                  <a:srgbClr val="000000"/>
                </a:solidFill>
                <a:latin typeface="Muli Ultra-Bold"/>
              </a:rPr>
              <a:t> </a:t>
            </a:r>
            <a:r>
              <a:rPr lang="en-US" sz="2999" spc="167" dirty="0" err="1">
                <a:solidFill>
                  <a:srgbClr val="000000"/>
                </a:solidFill>
                <a:latin typeface="Muli Ultra-Bold"/>
              </a:rPr>
              <a:t>phẩm</a:t>
            </a:r>
            <a:r>
              <a:rPr lang="en-US" sz="2999" spc="167" dirty="0">
                <a:solidFill>
                  <a:srgbClr val="000000"/>
                </a:solidFill>
                <a:latin typeface="Muli Ultra-Bold"/>
              </a:rPr>
              <a:t> ( n – n)</a:t>
            </a:r>
          </a:p>
        </p:txBody>
      </p:sp>
      <p:sp>
        <p:nvSpPr>
          <p:cNvPr id="3" name="Freeform 3"/>
          <p:cNvSpPr/>
          <p:nvPr/>
        </p:nvSpPr>
        <p:spPr>
          <a:xfrm>
            <a:off x="9926655" y="3146647"/>
            <a:ext cx="8509896" cy="6111653"/>
          </a:xfrm>
          <a:custGeom>
            <a:avLst/>
            <a:gdLst/>
            <a:ahLst/>
            <a:cxnLst/>
            <a:rect l="l" t="t" r="r" b="b"/>
            <a:pathLst>
              <a:path w="8509896" h="6111653">
                <a:moveTo>
                  <a:pt x="0" y="0"/>
                </a:moveTo>
                <a:lnTo>
                  <a:pt x="8509896" y="0"/>
                </a:lnTo>
                <a:lnTo>
                  <a:pt x="8509896" y="6111653"/>
                </a:lnTo>
                <a:lnTo>
                  <a:pt x="0" y="61116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82264" y="1129351"/>
            <a:ext cx="8844391" cy="970328"/>
            <a:chOff x="0" y="0"/>
            <a:chExt cx="11078064" cy="121538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079334" cy="1215386"/>
            </a:xfrm>
            <a:custGeom>
              <a:avLst/>
              <a:gdLst/>
              <a:ahLst/>
              <a:cxnLst/>
              <a:rect l="l" t="t" r="r" b="b"/>
              <a:pathLst>
                <a:path w="11079334" h="1215386">
                  <a:moveTo>
                    <a:pt x="10525614" y="1215386"/>
                  </a:moveTo>
                  <a:lnTo>
                    <a:pt x="553720" y="1215386"/>
                  </a:lnTo>
                  <a:cubicBezTo>
                    <a:pt x="247650" y="1215386"/>
                    <a:pt x="0" y="943301"/>
                    <a:pt x="0" y="608401"/>
                  </a:cubicBezTo>
                  <a:cubicBezTo>
                    <a:pt x="0" y="272106"/>
                    <a:pt x="247650" y="0"/>
                    <a:pt x="553720" y="0"/>
                  </a:cubicBezTo>
                  <a:lnTo>
                    <a:pt x="10525614" y="0"/>
                  </a:lnTo>
                  <a:cubicBezTo>
                    <a:pt x="10831684" y="0"/>
                    <a:pt x="11079334" y="272106"/>
                    <a:pt x="11079334" y="608401"/>
                  </a:cubicBezTo>
                  <a:cubicBezTo>
                    <a:pt x="11078064" y="943301"/>
                    <a:pt x="10830414" y="1215386"/>
                    <a:pt x="10525614" y="1215386"/>
                  </a:cubicBezTo>
                  <a:close/>
                </a:path>
              </a:pathLst>
            </a:custGeom>
            <a:solidFill>
              <a:srgbClr val="278067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32459" y="1220180"/>
            <a:ext cx="9144000" cy="712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 spc="377">
                <a:solidFill>
                  <a:srgbClr val="FFFFFF"/>
                </a:solidFill>
                <a:latin typeface="Muli Bold"/>
              </a:rPr>
              <a:t>Xác định các mối quan hệ: </a:t>
            </a: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1522</Words>
  <Application>Microsoft Office PowerPoint</Application>
  <PresentationFormat>Custom</PresentationFormat>
  <Paragraphs>123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Muli Semi-Bold</vt:lpstr>
      <vt:lpstr>Muli Ultra-Bold</vt:lpstr>
      <vt:lpstr>Calibri</vt:lpstr>
      <vt:lpstr>Muli Bold Italics</vt:lpstr>
      <vt:lpstr>Arimo Bold</vt:lpstr>
      <vt:lpstr>Fira Sans Bold</vt:lpstr>
      <vt:lpstr>League Spartan</vt:lpstr>
      <vt:lpstr>Muli</vt:lpstr>
      <vt:lpstr>Arial</vt:lpstr>
      <vt:lpstr>Muli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HỆ QUẢN TRỊ NHÓM 6</dc:title>
  <dc:creator>nghia nguyen</dc:creator>
  <cp:lastModifiedBy>trnghia2504@gmail.com</cp:lastModifiedBy>
  <cp:revision>3</cp:revision>
  <dcterms:created xsi:type="dcterms:W3CDTF">2006-08-16T00:00:00Z</dcterms:created>
  <dcterms:modified xsi:type="dcterms:W3CDTF">2023-12-24T07:39:43Z</dcterms:modified>
  <dc:identifier>DAF3N6fyiyA</dc:identifier>
</cp:coreProperties>
</file>